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08" r:id="rId2"/>
    <p:sldId id="280" r:id="rId3"/>
    <p:sldId id="283" r:id="rId4"/>
    <p:sldId id="284" r:id="rId5"/>
    <p:sldId id="270" r:id="rId6"/>
    <p:sldId id="354" r:id="rId7"/>
    <p:sldId id="292" r:id="rId8"/>
    <p:sldId id="291" r:id="rId9"/>
    <p:sldId id="383" r:id="rId10"/>
    <p:sldId id="384" r:id="rId11"/>
    <p:sldId id="281" r:id="rId12"/>
    <p:sldId id="355" r:id="rId13"/>
    <p:sldId id="379" r:id="rId14"/>
    <p:sldId id="357" r:id="rId15"/>
    <p:sldId id="381" r:id="rId16"/>
    <p:sldId id="304" r:id="rId17"/>
    <p:sldId id="298" r:id="rId18"/>
    <p:sldId id="299" r:id="rId19"/>
    <p:sldId id="300" r:id="rId20"/>
    <p:sldId id="302" r:id="rId21"/>
    <p:sldId id="303" r:id="rId22"/>
    <p:sldId id="301" r:id="rId23"/>
    <p:sldId id="364" r:id="rId24"/>
    <p:sldId id="385" r:id="rId25"/>
    <p:sldId id="362" r:id="rId26"/>
    <p:sldId id="361" r:id="rId27"/>
    <p:sldId id="365" r:id="rId28"/>
    <p:sldId id="366" r:id="rId29"/>
    <p:sldId id="372" r:id="rId30"/>
    <p:sldId id="346" r:id="rId31"/>
    <p:sldId id="375" r:id="rId32"/>
    <p:sldId id="376" r:id="rId33"/>
    <p:sldId id="3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05" d="100"/>
          <a:sy n="105" d="100"/>
        </p:scale>
        <p:origin x="12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5317AD-FD2A-4516-B618-E2E6CF227AE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5E36017-4C6B-4309-8E01-3D02DEDA00FA}">
      <dgm:prSet/>
      <dgm:spPr/>
      <dgm:t>
        <a:bodyPr/>
        <a:lstStyle/>
        <a:p>
          <a:r>
            <a:rPr lang="en-AU"/>
            <a:t>world population growth</a:t>
          </a:r>
          <a:endParaRPr lang="en-US"/>
        </a:p>
      </dgm:t>
    </dgm:pt>
    <dgm:pt modelId="{50061D61-DEA2-4D50-91DF-16361CEA8543}" type="parTrans" cxnId="{43A29819-67EC-4CE8-8D1A-CE0E44E25E58}">
      <dgm:prSet/>
      <dgm:spPr/>
      <dgm:t>
        <a:bodyPr/>
        <a:lstStyle/>
        <a:p>
          <a:endParaRPr lang="en-US"/>
        </a:p>
      </dgm:t>
    </dgm:pt>
    <dgm:pt modelId="{65590B60-262C-42BA-A4D2-1B620A302070}" type="sibTrans" cxnId="{43A29819-67EC-4CE8-8D1A-CE0E44E25E58}">
      <dgm:prSet/>
      <dgm:spPr/>
      <dgm:t>
        <a:bodyPr/>
        <a:lstStyle/>
        <a:p>
          <a:endParaRPr lang="en-US"/>
        </a:p>
      </dgm:t>
    </dgm:pt>
    <dgm:pt modelId="{25C45975-FFA5-445D-8C41-5465EF259CA7}">
      <dgm:prSet/>
      <dgm:spPr/>
      <dgm:t>
        <a:bodyPr/>
        <a:lstStyle/>
        <a:p>
          <a:r>
            <a:rPr lang="en-AU"/>
            <a:t>growing affluence (w_________)</a:t>
          </a:r>
          <a:endParaRPr lang="en-US"/>
        </a:p>
      </dgm:t>
    </dgm:pt>
    <dgm:pt modelId="{40855783-C5A0-43FE-9EFC-306F847CD5AB}" type="parTrans" cxnId="{F084E9CC-C090-4048-B92C-A42D67A6B016}">
      <dgm:prSet/>
      <dgm:spPr/>
      <dgm:t>
        <a:bodyPr/>
        <a:lstStyle/>
        <a:p>
          <a:endParaRPr lang="en-US"/>
        </a:p>
      </dgm:t>
    </dgm:pt>
    <dgm:pt modelId="{3A38B7C9-4393-46D0-A023-34A375ACC9F1}" type="sibTrans" cxnId="{F084E9CC-C090-4048-B92C-A42D67A6B016}">
      <dgm:prSet/>
      <dgm:spPr/>
      <dgm:t>
        <a:bodyPr/>
        <a:lstStyle/>
        <a:p>
          <a:endParaRPr lang="en-US"/>
        </a:p>
      </dgm:t>
    </dgm:pt>
    <dgm:pt modelId="{9A1AEABD-F169-4659-BCF7-0DF230CD9679}">
      <dgm:prSet/>
      <dgm:spPr/>
      <dgm:t>
        <a:bodyPr/>
        <a:lstStyle/>
        <a:p>
          <a:r>
            <a:rPr lang="en-AU"/>
            <a:t>advances in technology </a:t>
          </a:r>
          <a:endParaRPr lang="en-US"/>
        </a:p>
      </dgm:t>
    </dgm:pt>
    <dgm:pt modelId="{52C1646E-0613-4E39-9369-DC4A7BD424DB}" type="parTrans" cxnId="{565AE71D-7E41-4776-AFE0-CE42352D09DF}">
      <dgm:prSet/>
      <dgm:spPr/>
      <dgm:t>
        <a:bodyPr/>
        <a:lstStyle/>
        <a:p>
          <a:endParaRPr lang="en-US"/>
        </a:p>
      </dgm:t>
    </dgm:pt>
    <dgm:pt modelId="{3ACE58EC-A312-48E0-82DE-C0DFFC08AB8F}" type="sibTrans" cxnId="{565AE71D-7E41-4776-AFE0-CE42352D09DF}">
      <dgm:prSet/>
      <dgm:spPr/>
      <dgm:t>
        <a:bodyPr/>
        <a:lstStyle/>
        <a:p>
          <a:endParaRPr lang="en-US"/>
        </a:p>
      </dgm:t>
    </dgm:pt>
    <dgm:pt modelId="{5DB2C942-F2E8-48AD-8080-66CD290B4A5C}" type="pres">
      <dgm:prSet presAssocID="{4B5317AD-FD2A-4516-B618-E2E6CF227AE3}" presName="diagram" presStyleCnt="0">
        <dgm:presLayoutVars>
          <dgm:dir/>
          <dgm:resizeHandles val="exact"/>
        </dgm:presLayoutVars>
      </dgm:prSet>
      <dgm:spPr/>
    </dgm:pt>
    <dgm:pt modelId="{2256584F-2205-4A51-A190-090BD61465CF}" type="pres">
      <dgm:prSet presAssocID="{C5E36017-4C6B-4309-8E01-3D02DEDA00FA}" presName="node" presStyleLbl="node1" presStyleIdx="0" presStyleCnt="3">
        <dgm:presLayoutVars>
          <dgm:bulletEnabled val="1"/>
        </dgm:presLayoutVars>
      </dgm:prSet>
      <dgm:spPr/>
    </dgm:pt>
    <dgm:pt modelId="{C858329F-8A04-4D3C-AE0E-FDF52C815394}" type="pres">
      <dgm:prSet presAssocID="{65590B60-262C-42BA-A4D2-1B620A302070}" presName="sibTrans" presStyleCnt="0"/>
      <dgm:spPr/>
    </dgm:pt>
    <dgm:pt modelId="{271B44CA-003F-43E8-A525-C7C3A127C630}" type="pres">
      <dgm:prSet presAssocID="{25C45975-FFA5-445D-8C41-5465EF259CA7}" presName="node" presStyleLbl="node1" presStyleIdx="1" presStyleCnt="3">
        <dgm:presLayoutVars>
          <dgm:bulletEnabled val="1"/>
        </dgm:presLayoutVars>
      </dgm:prSet>
      <dgm:spPr/>
    </dgm:pt>
    <dgm:pt modelId="{7B095574-9EA6-4BA3-AFC9-EE1104002761}" type="pres">
      <dgm:prSet presAssocID="{3A38B7C9-4393-46D0-A023-34A375ACC9F1}" presName="sibTrans" presStyleCnt="0"/>
      <dgm:spPr/>
    </dgm:pt>
    <dgm:pt modelId="{B3BE1803-5825-4347-9815-B5A8D7B158D2}" type="pres">
      <dgm:prSet presAssocID="{9A1AEABD-F169-4659-BCF7-0DF230CD9679}" presName="node" presStyleLbl="node1" presStyleIdx="2" presStyleCnt="3">
        <dgm:presLayoutVars>
          <dgm:bulletEnabled val="1"/>
        </dgm:presLayoutVars>
      </dgm:prSet>
      <dgm:spPr/>
    </dgm:pt>
  </dgm:ptLst>
  <dgm:cxnLst>
    <dgm:cxn modelId="{8029230B-7FF2-4D3B-A291-5AF83D262CAC}" type="presOf" srcId="{9A1AEABD-F169-4659-BCF7-0DF230CD9679}" destId="{B3BE1803-5825-4347-9815-B5A8D7B158D2}" srcOrd="0" destOrd="0" presId="urn:microsoft.com/office/officeart/2005/8/layout/default"/>
    <dgm:cxn modelId="{43A29819-67EC-4CE8-8D1A-CE0E44E25E58}" srcId="{4B5317AD-FD2A-4516-B618-E2E6CF227AE3}" destId="{C5E36017-4C6B-4309-8E01-3D02DEDA00FA}" srcOrd="0" destOrd="0" parTransId="{50061D61-DEA2-4D50-91DF-16361CEA8543}" sibTransId="{65590B60-262C-42BA-A4D2-1B620A302070}"/>
    <dgm:cxn modelId="{565AE71D-7E41-4776-AFE0-CE42352D09DF}" srcId="{4B5317AD-FD2A-4516-B618-E2E6CF227AE3}" destId="{9A1AEABD-F169-4659-BCF7-0DF230CD9679}" srcOrd="2" destOrd="0" parTransId="{52C1646E-0613-4E39-9369-DC4A7BD424DB}" sibTransId="{3ACE58EC-A312-48E0-82DE-C0DFFC08AB8F}"/>
    <dgm:cxn modelId="{301AB26F-2A88-410F-85F0-98DE7BFED12A}" type="presOf" srcId="{4B5317AD-FD2A-4516-B618-E2E6CF227AE3}" destId="{5DB2C942-F2E8-48AD-8080-66CD290B4A5C}" srcOrd="0" destOrd="0" presId="urn:microsoft.com/office/officeart/2005/8/layout/default"/>
    <dgm:cxn modelId="{6E168D93-81BF-4311-8C67-380F2AFB6871}" type="presOf" srcId="{25C45975-FFA5-445D-8C41-5465EF259CA7}" destId="{271B44CA-003F-43E8-A525-C7C3A127C630}" srcOrd="0" destOrd="0" presId="urn:microsoft.com/office/officeart/2005/8/layout/default"/>
    <dgm:cxn modelId="{547A76B6-08EC-494E-9649-F4E6BDEC3EDE}" type="presOf" srcId="{C5E36017-4C6B-4309-8E01-3D02DEDA00FA}" destId="{2256584F-2205-4A51-A190-090BD61465CF}" srcOrd="0" destOrd="0" presId="urn:microsoft.com/office/officeart/2005/8/layout/default"/>
    <dgm:cxn modelId="{F084E9CC-C090-4048-B92C-A42D67A6B016}" srcId="{4B5317AD-FD2A-4516-B618-E2E6CF227AE3}" destId="{25C45975-FFA5-445D-8C41-5465EF259CA7}" srcOrd="1" destOrd="0" parTransId="{40855783-C5A0-43FE-9EFC-306F847CD5AB}" sibTransId="{3A38B7C9-4393-46D0-A023-34A375ACC9F1}"/>
    <dgm:cxn modelId="{38F09E96-2312-486E-B1E3-CB8856D8B695}" type="presParOf" srcId="{5DB2C942-F2E8-48AD-8080-66CD290B4A5C}" destId="{2256584F-2205-4A51-A190-090BD61465CF}" srcOrd="0" destOrd="0" presId="urn:microsoft.com/office/officeart/2005/8/layout/default"/>
    <dgm:cxn modelId="{75D9C6FD-33BB-4FC4-8247-4FFCD598F1B4}" type="presParOf" srcId="{5DB2C942-F2E8-48AD-8080-66CD290B4A5C}" destId="{C858329F-8A04-4D3C-AE0E-FDF52C815394}" srcOrd="1" destOrd="0" presId="urn:microsoft.com/office/officeart/2005/8/layout/default"/>
    <dgm:cxn modelId="{31A042AE-A067-417A-A035-C693291B2A59}" type="presParOf" srcId="{5DB2C942-F2E8-48AD-8080-66CD290B4A5C}" destId="{271B44CA-003F-43E8-A525-C7C3A127C630}" srcOrd="2" destOrd="0" presId="urn:microsoft.com/office/officeart/2005/8/layout/default"/>
    <dgm:cxn modelId="{1FEEBA23-510F-4F6C-9124-7C3139BE485A}" type="presParOf" srcId="{5DB2C942-F2E8-48AD-8080-66CD290B4A5C}" destId="{7B095574-9EA6-4BA3-AFC9-EE1104002761}" srcOrd="3" destOrd="0" presId="urn:microsoft.com/office/officeart/2005/8/layout/default"/>
    <dgm:cxn modelId="{D9E155F2-4177-4938-BDE7-7ED1D99F4404}" type="presParOf" srcId="{5DB2C942-F2E8-48AD-8080-66CD290B4A5C}" destId="{B3BE1803-5825-4347-9815-B5A8D7B158D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ABCD14-05DF-46CA-99D9-EC6556B4BA47}"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2E0271B-7AAF-4A4B-BADE-66819BD413E6}">
      <dgm:prSet/>
      <dgm:spPr/>
      <dgm:t>
        <a:bodyPr/>
        <a:lstStyle/>
        <a:p>
          <a:r>
            <a:rPr lang="en-AU"/>
            <a:t>B</a:t>
          </a:r>
          <a:endParaRPr lang="en-US"/>
        </a:p>
      </dgm:t>
    </dgm:pt>
    <dgm:pt modelId="{378E2AFC-4F36-40C4-BE63-87F7F6C9A77C}" type="parTrans" cxnId="{D0642B94-0667-42C1-A5E8-0E558F6A0CFF}">
      <dgm:prSet/>
      <dgm:spPr/>
      <dgm:t>
        <a:bodyPr/>
        <a:lstStyle/>
        <a:p>
          <a:endParaRPr lang="en-US"/>
        </a:p>
      </dgm:t>
    </dgm:pt>
    <dgm:pt modelId="{9F0AD928-7F1A-411D-8BE9-022DD4A12E95}" type="sibTrans" cxnId="{D0642B94-0667-42C1-A5E8-0E558F6A0CFF}">
      <dgm:prSet/>
      <dgm:spPr/>
      <dgm:t>
        <a:bodyPr/>
        <a:lstStyle/>
        <a:p>
          <a:endParaRPr lang="en-US"/>
        </a:p>
      </dgm:t>
    </dgm:pt>
    <dgm:pt modelId="{55ADCBF4-E720-4630-A693-CB31EBC275DB}">
      <dgm:prSet/>
      <dgm:spPr/>
      <dgm:t>
        <a:bodyPr/>
        <a:lstStyle/>
        <a:p>
          <a:r>
            <a:rPr lang="en-AU"/>
            <a:t>L</a:t>
          </a:r>
          <a:endParaRPr lang="en-US"/>
        </a:p>
      </dgm:t>
    </dgm:pt>
    <dgm:pt modelId="{7ACF49EB-218C-4D9D-8A5E-40414B5BA3C0}" type="parTrans" cxnId="{0A9B2189-1260-44B1-B77A-558C9CA77E60}">
      <dgm:prSet/>
      <dgm:spPr/>
      <dgm:t>
        <a:bodyPr/>
        <a:lstStyle/>
        <a:p>
          <a:endParaRPr lang="en-US"/>
        </a:p>
      </dgm:t>
    </dgm:pt>
    <dgm:pt modelId="{591E01E6-27AD-4055-BD33-A64E4E2D08B2}" type="sibTrans" cxnId="{0A9B2189-1260-44B1-B77A-558C9CA77E60}">
      <dgm:prSet/>
      <dgm:spPr/>
      <dgm:t>
        <a:bodyPr/>
        <a:lstStyle/>
        <a:p>
          <a:endParaRPr lang="en-US"/>
        </a:p>
      </dgm:t>
    </dgm:pt>
    <dgm:pt modelId="{0A0E8527-7339-4290-AAC5-D4FC80BD2AA5}">
      <dgm:prSet/>
      <dgm:spPr/>
      <dgm:t>
        <a:bodyPr/>
        <a:lstStyle/>
        <a:p>
          <a:r>
            <a:rPr lang="en-AU" dirty="0"/>
            <a:t>A</a:t>
          </a:r>
          <a:endParaRPr lang="en-US" dirty="0"/>
        </a:p>
      </dgm:t>
    </dgm:pt>
    <dgm:pt modelId="{A225BCE4-41DC-4DBF-8DC2-306390598D3D}" type="parTrans" cxnId="{26E6BC1B-12E9-4FE7-B6F0-0CBCDBACC513}">
      <dgm:prSet/>
      <dgm:spPr/>
      <dgm:t>
        <a:bodyPr/>
        <a:lstStyle/>
        <a:p>
          <a:endParaRPr lang="en-US"/>
        </a:p>
      </dgm:t>
    </dgm:pt>
    <dgm:pt modelId="{37CD2BB5-B0B8-48DD-B1A6-CD3437534CAC}" type="sibTrans" cxnId="{26E6BC1B-12E9-4FE7-B6F0-0CBCDBACC513}">
      <dgm:prSet/>
      <dgm:spPr/>
      <dgm:t>
        <a:bodyPr/>
        <a:lstStyle/>
        <a:p>
          <a:endParaRPr lang="en-US"/>
        </a:p>
      </dgm:t>
    </dgm:pt>
    <dgm:pt modelId="{FDE6B086-4A52-4791-AE30-F36E4E05916B}">
      <dgm:prSet/>
      <dgm:spPr/>
      <dgm:t>
        <a:bodyPr/>
        <a:lstStyle/>
        <a:p>
          <a:r>
            <a:rPr lang="en-AU"/>
            <a:t>H</a:t>
          </a:r>
          <a:endParaRPr lang="en-US"/>
        </a:p>
      </dgm:t>
    </dgm:pt>
    <dgm:pt modelId="{9C950DCF-BC31-49EF-8F3F-5462E817E7B6}" type="parTrans" cxnId="{B08EA3E1-1B31-4F46-B5A0-6B8AB9728913}">
      <dgm:prSet/>
      <dgm:spPr/>
      <dgm:t>
        <a:bodyPr/>
        <a:lstStyle/>
        <a:p>
          <a:endParaRPr lang="en-US"/>
        </a:p>
      </dgm:t>
    </dgm:pt>
    <dgm:pt modelId="{CB3D264F-A853-4123-BF22-4155F913089F}" type="sibTrans" cxnId="{B08EA3E1-1B31-4F46-B5A0-6B8AB9728913}">
      <dgm:prSet/>
      <dgm:spPr/>
      <dgm:t>
        <a:bodyPr/>
        <a:lstStyle/>
        <a:p>
          <a:endParaRPr lang="en-US"/>
        </a:p>
      </dgm:t>
    </dgm:pt>
    <dgm:pt modelId="{7C218196-BDFB-4748-B1A4-1ECDFD341EEB}" type="pres">
      <dgm:prSet presAssocID="{A7ABCD14-05DF-46CA-99D9-EC6556B4BA47}" presName="vert0" presStyleCnt="0">
        <dgm:presLayoutVars>
          <dgm:dir/>
          <dgm:animOne val="branch"/>
          <dgm:animLvl val="lvl"/>
        </dgm:presLayoutVars>
      </dgm:prSet>
      <dgm:spPr/>
    </dgm:pt>
    <dgm:pt modelId="{4BFFAE74-35C0-4B03-B32D-63EAEE177DE5}" type="pres">
      <dgm:prSet presAssocID="{12E0271B-7AAF-4A4B-BADE-66819BD413E6}" presName="thickLine" presStyleLbl="alignNode1" presStyleIdx="0" presStyleCnt="4"/>
      <dgm:spPr/>
    </dgm:pt>
    <dgm:pt modelId="{0C360C76-60FB-4C83-B728-FFAD095094A3}" type="pres">
      <dgm:prSet presAssocID="{12E0271B-7AAF-4A4B-BADE-66819BD413E6}" presName="horz1" presStyleCnt="0"/>
      <dgm:spPr/>
    </dgm:pt>
    <dgm:pt modelId="{C18012A6-308C-46C1-9673-ACC10AF1457A}" type="pres">
      <dgm:prSet presAssocID="{12E0271B-7AAF-4A4B-BADE-66819BD413E6}" presName="tx1" presStyleLbl="revTx" presStyleIdx="0" presStyleCnt="4"/>
      <dgm:spPr/>
    </dgm:pt>
    <dgm:pt modelId="{C671A936-2CB7-4060-8A44-9E716D2FD8D5}" type="pres">
      <dgm:prSet presAssocID="{12E0271B-7AAF-4A4B-BADE-66819BD413E6}" presName="vert1" presStyleCnt="0"/>
      <dgm:spPr/>
    </dgm:pt>
    <dgm:pt modelId="{26E127EF-93D2-422F-988E-461A74941BD4}" type="pres">
      <dgm:prSet presAssocID="{55ADCBF4-E720-4630-A693-CB31EBC275DB}" presName="thickLine" presStyleLbl="alignNode1" presStyleIdx="1" presStyleCnt="4"/>
      <dgm:spPr/>
    </dgm:pt>
    <dgm:pt modelId="{AE259E31-F159-4836-A49A-B5AC71FDD90D}" type="pres">
      <dgm:prSet presAssocID="{55ADCBF4-E720-4630-A693-CB31EBC275DB}" presName="horz1" presStyleCnt="0"/>
      <dgm:spPr/>
    </dgm:pt>
    <dgm:pt modelId="{7232A9EA-45A7-4B0A-AC01-A6B768588C4D}" type="pres">
      <dgm:prSet presAssocID="{55ADCBF4-E720-4630-A693-CB31EBC275DB}" presName="tx1" presStyleLbl="revTx" presStyleIdx="1" presStyleCnt="4"/>
      <dgm:spPr/>
    </dgm:pt>
    <dgm:pt modelId="{8A1CD2F2-364F-49A5-9BE7-AE4C78B76C40}" type="pres">
      <dgm:prSet presAssocID="{55ADCBF4-E720-4630-A693-CB31EBC275DB}" presName="vert1" presStyleCnt="0"/>
      <dgm:spPr/>
    </dgm:pt>
    <dgm:pt modelId="{54F623FC-EA82-4D52-B5B6-3BFB938C6ECB}" type="pres">
      <dgm:prSet presAssocID="{0A0E8527-7339-4290-AAC5-D4FC80BD2AA5}" presName="thickLine" presStyleLbl="alignNode1" presStyleIdx="2" presStyleCnt="4"/>
      <dgm:spPr/>
    </dgm:pt>
    <dgm:pt modelId="{0C14E3AB-D8FE-47EE-ADC4-F9488F30C1EE}" type="pres">
      <dgm:prSet presAssocID="{0A0E8527-7339-4290-AAC5-D4FC80BD2AA5}" presName="horz1" presStyleCnt="0"/>
      <dgm:spPr/>
    </dgm:pt>
    <dgm:pt modelId="{85854D11-09D7-4F77-AC0D-A14E49319C2A}" type="pres">
      <dgm:prSet presAssocID="{0A0E8527-7339-4290-AAC5-D4FC80BD2AA5}" presName="tx1" presStyleLbl="revTx" presStyleIdx="2" presStyleCnt="4"/>
      <dgm:spPr/>
    </dgm:pt>
    <dgm:pt modelId="{18CFD5B4-5303-4135-A9F6-E7BBBB13BE6F}" type="pres">
      <dgm:prSet presAssocID="{0A0E8527-7339-4290-AAC5-D4FC80BD2AA5}" presName="vert1" presStyleCnt="0"/>
      <dgm:spPr/>
    </dgm:pt>
    <dgm:pt modelId="{0C5EA144-DA11-492F-A919-95D4A4B486AA}" type="pres">
      <dgm:prSet presAssocID="{FDE6B086-4A52-4791-AE30-F36E4E05916B}" presName="thickLine" presStyleLbl="alignNode1" presStyleIdx="3" presStyleCnt="4"/>
      <dgm:spPr/>
    </dgm:pt>
    <dgm:pt modelId="{761A5CC4-33E9-4D0C-B523-69ED34790301}" type="pres">
      <dgm:prSet presAssocID="{FDE6B086-4A52-4791-AE30-F36E4E05916B}" presName="horz1" presStyleCnt="0"/>
      <dgm:spPr/>
    </dgm:pt>
    <dgm:pt modelId="{E815211A-37B5-4EC5-BBAF-B6A8EC170796}" type="pres">
      <dgm:prSet presAssocID="{FDE6B086-4A52-4791-AE30-F36E4E05916B}" presName="tx1" presStyleLbl="revTx" presStyleIdx="3" presStyleCnt="4"/>
      <dgm:spPr/>
    </dgm:pt>
    <dgm:pt modelId="{6B93AD54-805A-4B3A-91A0-64C1E0BD2430}" type="pres">
      <dgm:prSet presAssocID="{FDE6B086-4A52-4791-AE30-F36E4E05916B}" presName="vert1" presStyleCnt="0"/>
      <dgm:spPr/>
    </dgm:pt>
  </dgm:ptLst>
  <dgm:cxnLst>
    <dgm:cxn modelId="{713F7F00-E8ED-4D15-AAA3-F54B38A938F4}" type="presOf" srcId="{FDE6B086-4A52-4791-AE30-F36E4E05916B}" destId="{E815211A-37B5-4EC5-BBAF-B6A8EC170796}" srcOrd="0" destOrd="0" presId="urn:microsoft.com/office/officeart/2008/layout/LinedList"/>
    <dgm:cxn modelId="{B6982412-CBC6-4C44-8031-C088C85E9A95}" type="presOf" srcId="{55ADCBF4-E720-4630-A693-CB31EBC275DB}" destId="{7232A9EA-45A7-4B0A-AC01-A6B768588C4D}" srcOrd="0" destOrd="0" presId="urn:microsoft.com/office/officeart/2008/layout/LinedList"/>
    <dgm:cxn modelId="{26E6BC1B-12E9-4FE7-B6F0-0CBCDBACC513}" srcId="{A7ABCD14-05DF-46CA-99D9-EC6556B4BA47}" destId="{0A0E8527-7339-4290-AAC5-D4FC80BD2AA5}" srcOrd="2" destOrd="0" parTransId="{A225BCE4-41DC-4DBF-8DC2-306390598D3D}" sibTransId="{37CD2BB5-B0B8-48DD-B1A6-CD3437534CAC}"/>
    <dgm:cxn modelId="{C8241532-C8C4-478D-9839-C61371F4805A}" type="presOf" srcId="{12E0271B-7AAF-4A4B-BADE-66819BD413E6}" destId="{C18012A6-308C-46C1-9673-ACC10AF1457A}" srcOrd="0" destOrd="0" presId="urn:microsoft.com/office/officeart/2008/layout/LinedList"/>
    <dgm:cxn modelId="{3181E545-42D0-4D54-A125-72855959AA0C}" type="presOf" srcId="{0A0E8527-7339-4290-AAC5-D4FC80BD2AA5}" destId="{85854D11-09D7-4F77-AC0D-A14E49319C2A}" srcOrd="0" destOrd="0" presId="urn:microsoft.com/office/officeart/2008/layout/LinedList"/>
    <dgm:cxn modelId="{0A9B2189-1260-44B1-B77A-558C9CA77E60}" srcId="{A7ABCD14-05DF-46CA-99D9-EC6556B4BA47}" destId="{55ADCBF4-E720-4630-A693-CB31EBC275DB}" srcOrd="1" destOrd="0" parTransId="{7ACF49EB-218C-4D9D-8A5E-40414B5BA3C0}" sibTransId="{591E01E6-27AD-4055-BD33-A64E4E2D08B2}"/>
    <dgm:cxn modelId="{D0642B94-0667-42C1-A5E8-0E558F6A0CFF}" srcId="{A7ABCD14-05DF-46CA-99D9-EC6556B4BA47}" destId="{12E0271B-7AAF-4A4B-BADE-66819BD413E6}" srcOrd="0" destOrd="0" parTransId="{378E2AFC-4F36-40C4-BE63-87F7F6C9A77C}" sibTransId="{9F0AD928-7F1A-411D-8BE9-022DD4A12E95}"/>
    <dgm:cxn modelId="{626663B5-D6FA-4C8C-A565-0DD2FA70C716}" type="presOf" srcId="{A7ABCD14-05DF-46CA-99D9-EC6556B4BA47}" destId="{7C218196-BDFB-4748-B1A4-1ECDFD341EEB}" srcOrd="0" destOrd="0" presId="urn:microsoft.com/office/officeart/2008/layout/LinedList"/>
    <dgm:cxn modelId="{B08EA3E1-1B31-4F46-B5A0-6B8AB9728913}" srcId="{A7ABCD14-05DF-46CA-99D9-EC6556B4BA47}" destId="{FDE6B086-4A52-4791-AE30-F36E4E05916B}" srcOrd="3" destOrd="0" parTransId="{9C950DCF-BC31-49EF-8F3F-5462E817E7B6}" sibTransId="{CB3D264F-A853-4123-BF22-4155F913089F}"/>
    <dgm:cxn modelId="{13451FDD-A749-48A1-9C37-B6EAE2DC1E2A}" type="presParOf" srcId="{7C218196-BDFB-4748-B1A4-1ECDFD341EEB}" destId="{4BFFAE74-35C0-4B03-B32D-63EAEE177DE5}" srcOrd="0" destOrd="0" presId="urn:microsoft.com/office/officeart/2008/layout/LinedList"/>
    <dgm:cxn modelId="{71DE9742-BDA6-4E5B-8526-979AA5901E76}" type="presParOf" srcId="{7C218196-BDFB-4748-B1A4-1ECDFD341EEB}" destId="{0C360C76-60FB-4C83-B728-FFAD095094A3}" srcOrd="1" destOrd="0" presId="urn:microsoft.com/office/officeart/2008/layout/LinedList"/>
    <dgm:cxn modelId="{5E3C935E-DB01-45AE-98DD-11D75EE132E6}" type="presParOf" srcId="{0C360C76-60FB-4C83-B728-FFAD095094A3}" destId="{C18012A6-308C-46C1-9673-ACC10AF1457A}" srcOrd="0" destOrd="0" presId="urn:microsoft.com/office/officeart/2008/layout/LinedList"/>
    <dgm:cxn modelId="{9A1EBD6C-E497-45F5-9AF0-1A1581E159A8}" type="presParOf" srcId="{0C360C76-60FB-4C83-B728-FFAD095094A3}" destId="{C671A936-2CB7-4060-8A44-9E716D2FD8D5}" srcOrd="1" destOrd="0" presId="urn:microsoft.com/office/officeart/2008/layout/LinedList"/>
    <dgm:cxn modelId="{BEFB335F-747A-4ACF-B867-5E18E461BB50}" type="presParOf" srcId="{7C218196-BDFB-4748-B1A4-1ECDFD341EEB}" destId="{26E127EF-93D2-422F-988E-461A74941BD4}" srcOrd="2" destOrd="0" presId="urn:microsoft.com/office/officeart/2008/layout/LinedList"/>
    <dgm:cxn modelId="{35D3815C-7FCD-4B56-A8DF-3D9A35837FC6}" type="presParOf" srcId="{7C218196-BDFB-4748-B1A4-1ECDFD341EEB}" destId="{AE259E31-F159-4836-A49A-B5AC71FDD90D}" srcOrd="3" destOrd="0" presId="urn:microsoft.com/office/officeart/2008/layout/LinedList"/>
    <dgm:cxn modelId="{8D528A01-14AE-47FF-ACBE-C1F87F3CB44C}" type="presParOf" srcId="{AE259E31-F159-4836-A49A-B5AC71FDD90D}" destId="{7232A9EA-45A7-4B0A-AC01-A6B768588C4D}" srcOrd="0" destOrd="0" presId="urn:microsoft.com/office/officeart/2008/layout/LinedList"/>
    <dgm:cxn modelId="{AE0ED1E3-D293-4518-84EA-64954FE637F3}" type="presParOf" srcId="{AE259E31-F159-4836-A49A-B5AC71FDD90D}" destId="{8A1CD2F2-364F-49A5-9BE7-AE4C78B76C40}" srcOrd="1" destOrd="0" presId="urn:microsoft.com/office/officeart/2008/layout/LinedList"/>
    <dgm:cxn modelId="{75C8DF07-C5E7-42DE-A29B-CE83DE201A66}" type="presParOf" srcId="{7C218196-BDFB-4748-B1A4-1ECDFD341EEB}" destId="{54F623FC-EA82-4D52-B5B6-3BFB938C6ECB}" srcOrd="4" destOrd="0" presId="urn:microsoft.com/office/officeart/2008/layout/LinedList"/>
    <dgm:cxn modelId="{AEE398C0-64AC-42E5-83D3-0E535387DDB5}" type="presParOf" srcId="{7C218196-BDFB-4748-B1A4-1ECDFD341EEB}" destId="{0C14E3AB-D8FE-47EE-ADC4-F9488F30C1EE}" srcOrd="5" destOrd="0" presId="urn:microsoft.com/office/officeart/2008/layout/LinedList"/>
    <dgm:cxn modelId="{92F4EE61-0952-4FB5-B0E5-E44DBBEE2242}" type="presParOf" srcId="{0C14E3AB-D8FE-47EE-ADC4-F9488F30C1EE}" destId="{85854D11-09D7-4F77-AC0D-A14E49319C2A}" srcOrd="0" destOrd="0" presId="urn:microsoft.com/office/officeart/2008/layout/LinedList"/>
    <dgm:cxn modelId="{66AD5F5D-2864-4066-BDA4-DD42B4FB11DD}" type="presParOf" srcId="{0C14E3AB-D8FE-47EE-ADC4-F9488F30C1EE}" destId="{18CFD5B4-5303-4135-A9F6-E7BBBB13BE6F}" srcOrd="1" destOrd="0" presId="urn:microsoft.com/office/officeart/2008/layout/LinedList"/>
    <dgm:cxn modelId="{3614FEEC-0186-4AA0-ADEA-61F354A5093E}" type="presParOf" srcId="{7C218196-BDFB-4748-B1A4-1ECDFD341EEB}" destId="{0C5EA144-DA11-492F-A919-95D4A4B486AA}" srcOrd="6" destOrd="0" presId="urn:microsoft.com/office/officeart/2008/layout/LinedList"/>
    <dgm:cxn modelId="{96D45BE3-7544-4B37-936A-7AADE4091E4A}" type="presParOf" srcId="{7C218196-BDFB-4748-B1A4-1ECDFD341EEB}" destId="{761A5CC4-33E9-4D0C-B523-69ED34790301}" srcOrd="7" destOrd="0" presId="urn:microsoft.com/office/officeart/2008/layout/LinedList"/>
    <dgm:cxn modelId="{568F4850-0F30-40EA-AC2F-133857C75609}" type="presParOf" srcId="{761A5CC4-33E9-4D0C-B523-69ED34790301}" destId="{E815211A-37B5-4EC5-BBAF-B6A8EC170796}" srcOrd="0" destOrd="0" presId="urn:microsoft.com/office/officeart/2008/layout/LinedList"/>
    <dgm:cxn modelId="{18093DA8-63E9-46E4-873B-4C5BD123531E}" type="presParOf" srcId="{761A5CC4-33E9-4D0C-B523-69ED34790301}" destId="{6B93AD54-805A-4B3A-91A0-64C1E0BD24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11A738-9D71-444C-93BF-EB6F240D857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941791-ADBB-422A-AD8A-CA7A2EFDA5A4}">
      <dgm:prSet custT="1"/>
      <dgm:spPr/>
      <dgm:t>
        <a:bodyPr/>
        <a:lstStyle/>
        <a:p>
          <a:r>
            <a:rPr lang="en-AU" sz="2400" dirty="0"/>
            <a:t>Geographers categorise environments based on their combinations of geographic characteristics.</a:t>
          </a:r>
          <a:endParaRPr lang="en-US" sz="2400" dirty="0"/>
        </a:p>
      </dgm:t>
    </dgm:pt>
    <dgm:pt modelId="{550B82CC-792E-4BA9-8141-A256719C1430}" type="parTrans" cxnId="{0239095C-9CA0-40A7-AA63-19D32A71EA96}">
      <dgm:prSet/>
      <dgm:spPr/>
      <dgm:t>
        <a:bodyPr/>
        <a:lstStyle/>
        <a:p>
          <a:endParaRPr lang="en-US"/>
        </a:p>
      </dgm:t>
    </dgm:pt>
    <dgm:pt modelId="{A4178455-0275-4832-AB3B-7512D2797BBB}" type="sibTrans" cxnId="{0239095C-9CA0-40A7-AA63-19D32A71EA96}">
      <dgm:prSet/>
      <dgm:spPr/>
      <dgm:t>
        <a:bodyPr/>
        <a:lstStyle/>
        <a:p>
          <a:endParaRPr lang="en-US"/>
        </a:p>
      </dgm:t>
    </dgm:pt>
    <dgm:pt modelId="{0D368FCB-E4B2-4A03-AB38-FE162B43320F}">
      <dgm:prSet custT="1"/>
      <dgm:spPr/>
      <dgm:t>
        <a:bodyPr/>
        <a:lstStyle/>
        <a:p>
          <a:r>
            <a:rPr lang="en-AU" sz="2400" dirty="0"/>
            <a:t>Land-based environments – climate, elevation, topography, vegetation and soil types.</a:t>
          </a:r>
          <a:endParaRPr lang="en-US" sz="2400" dirty="0"/>
        </a:p>
      </dgm:t>
    </dgm:pt>
    <dgm:pt modelId="{0E201804-C54C-4693-9642-2B8CC9CE4361}" type="parTrans" cxnId="{67B3BD69-7EB0-4FA9-91D5-3E12A565D421}">
      <dgm:prSet/>
      <dgm:spPr/>
      <dgm:t>
        <a:bodyPr/>
        <a:lstStyle/>
        <a:p>
          <a:endParaRPr lang="en-US"/>
        </a:p>
      </dgm:t>
    </dgm:pt>
    <dgm:pt modelId="{D3016FA4-A544-4A89-A32C-FE51DDE4520C}" type="sibTrans" cxnId="{67B3BD69-7EB0-4FA9-91D5-3E12A565D421}">
      <dgm:prSet/>
      <dgm:spPr/>
      <dgm:t>
        <a:bodyPr/>
        <a:lstStyle/>
        <a:p>
          <a:endParaRPr lang="en-US"/>
        </a:p>
      </dgm:t>
    </dgm:pt>
    <dgm:pt modelId="{3B06F9A5-D2AA-40FE-B8F1-9B77FBAAD9E9}">
      <dgm:prSet custT="1"/>
      <dgm:spPr/>
      <dgm:t>
        <a:bodyPr/>
        <a:lstStyle/>
        <a:p>
          <a:r>
            <a:rPr lang="en-AU" sz="2400" dirty="0"/>
            <a:t>Marine environments – water quality and depth.</a:t>
          </a:r>
          <a:endParaRPr lang="en-US" sz="2400" dirty="0"/>
        </a:p>
      </dgm:t>
    </dgm:pt>
    <dgm:pt modelId="{8C1A1CAE-4B85-48EA-A7B6-CD3E25596D92}" type="parTrans" cxnId="{370F186C-6C1D-4144-B7EE-68B722094938}">
      <dgm:prSet/>
      <dgm:spPr/>
      <dgm:t>
        <a:bodyPr/>
        <a:lstStyle/>
        <a:p>
          <a:endParaRPr lang="en-US"/>
        </a:p>
      </dgm:t>
    </dgm:pt>
    <dgm:pt modelId="{67991CEE-E487-42AA-86AF-7E8489340997}" type="sibTrans" cxnId="{370F186C-6C1D-4144-B7EE-68B722094938}">
      <dgm:prSet/>
      <dgm:spPr/>
      <dgm:t>
        <a:bodyPr/>
        <a:lstStyle/>
        <a:p>
          <a:endParaRPr lang="en-US"/>
        </a:p>
      </dgm:t>
    </dgm:pt>
    <dgm:pt modelId="{FF6A903B-83B5-464D-AC02-FE241ADFE659}" type="pres">
      <dgm:prSet presAssocID="{E911A738-9D71-444C-93BF-EB6F240D8577}" presName="root" presStyleCnt="0">
        <dgm:presLayoutVars>
          <dgm:dir/>
          <dgm:resizeHandles val="exact"/>
        </dgm:presLayoutVars>
      </dgm:prSet>
      <dgm:spPr/>
    </dgm:pt>
    <dgm:pt modelId="{919A4AFE-13BC-4794-A001-E61354A8E3CE}" type="pres">
      <dgm:prSet presAssocID="{0C941791-ADBB-422A-AD8A-CA7A2EFDA5A4}" presName="compNode" presStyleCnt="0"/>
      <dgm:spPr/>
    </dgm:pt>
    <dgm:pt modelId="{A2DB01BD-C389-4CF8-9ED7-5D4F5E0359AC}" type="pres">
      <dgm:prSet presAssocID="{0C941791-ADBB-422A-AD8A-CA7A2EFDA5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DFF8D39C-C8E7-4A3B-976A-7FD6E05C8EEB}" type="pres">
      <dgm:prSet presAssocID="{0C941791-ADBB-422A-AD8A-CA7A2EFDA5A4}" presName="spaceRect" presStyleCnt="0"/>
      <dgm:spPr/>
    </dgm:pt>
    <dgm:pt modelId="{495B582E-C1F4-44F1-9D09-192C2E7F82BA}" type="pres">
      <dgm:prSet presAssocID="{0C941791-ADBB-422A-AD8A-CA7A2EFDA5A4}" presName="textRect" presStyleLbl="revTx" presStyleIdx="0" presStyleCnt="3">
        <dgm:presLayoutVars>
          <dgm:chMax val="1"/>
          <dgm:chPref val="1"/>
        </dgm:presLayoutVars>
      </dgm:prSet>
      <dgm:spPr/>
    </dgm:pt>
    <dgm:pt modelId="{1AF77316-AB7C-4F55-9A9F-C06FA77D3962}" type="pres">
      <dgm:prSet presAssocID="{A4178455-0275-4832-AB3B-7512D2797BBB}" presName="sibTrans" presStyleCnt="0"/>
      <dgm:spPr/>
    </dgm:pt>
    <dgm:pt modelId="{33EC39E9-F2C3-4E07-AD19-63D40AA4CF02}" type="pres">
      <dgm:prSet presAssocID="{0D368FCB-E4B2-4A03-AB38-FE162B43320F}" presName="compNode" presStyleCnt="0"/>
      <dgm:spPr/>
    </dgm:pt>
    <dgm:pt modelId="{82385B1B-44FD-4EF9-9B27-CD4EE13DAB69}" type="pres">
      <dgm:prSet presAssocID="{0D368FCB-E4B2-4A03-AB38-FE162B4332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840B3360-B1EC-4F58-AB08-EAB5D42AEB21}" type="pres">
      <dgm:prSet presAssocID="{0D368FCB-E4B2-4A03-AB38-FE162B43320F}" presName="spaceRect" presStyleCnt="0"/>
      <dgm:spPr/>
    </dgm:pt>
    <dgm:pt modelId="{50FE5C85-87F5-414B-8CB6-12E22CD79718}" type="pres">
      <dgm:prSet presAssocID="{0D368FCB-E4B2-4A03-AB38-FE162B43320F}" presName="textRect" presStyleLbl="revTx" presStyleIdx="1" presStyleCnt="3">
        <dgm:presLayoutVars>
          <dgm:chMax val="1"/>
          <dgm:chPref val="1"/>
        </dgm:presLayoutVars>
      </dgm:prSet>
      <dgm:spPr/>
    </dgm:pt>
    <dgm:pt modelId="{85ECDD5C-8802-42CF-A6C5-EDC48800DC2E}" type="pres">
      <dgm:prSet presAssocID="{D3016FA4-A544-4A89-A32C-FE51DDE4520C}" presName="sibTrans" presStyleCnt="0"/>
      <dgm:spPr/>
    </dgm:pt>
    <dgm:pt modelId="{089CD9F3-67C0-4F1E-9AD8-E066D85FF4FA}" type="pres">
      <dgm:prSet presAssocID="{3B06F9A5-D2AA-40FE-B8F1-9B77FBAAD9E9}" presName="compNode" presStyleCnt="0"/>
      <dgm:spPr/>
    </dgm:pt>
    <dgm:pt modelId="{19200C0B-5C4B-461E-9068-BCAC427EB9E0}" type="pres">
      <dgm:prSet presAssocID="{3B06F9A5-D2AA-40FE-B8F1-9B77FBAAD9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al"/>
        </a:ext>
      </dgm:extLst>
    </dgm:pt>
    <dgm:pt modelId="{7523313E-7156-4B32-B70E-D4BF889BB0B4}" type="pres">
      <dgm:prSet presAssocID="{3B06F9A5-D2AA-40FE-B8F1-9B77FBAAD9E9}" presName="spaceRect" presStyleCnt="0"/>
      <dgm:spPr/>
    </dgm:pt>
    <dgm:pt modelId="{6776ECEA-3406-457E-845C-65193B73BF40}" type="pres">
      <dgm:prSet presAssocID="{3B06F9A5-D2AA-40FE-B8F1-9B77FBAAD9E9}" presName="textRect" presStyleLbl="revTx" presStyleIdx="2" presStyleCnt="3">
        <dgm:presLayoutVars>
          <dgm:chMax val="1"/>
          <dgm:chPref val="1"/>
        </dgm:presLayoutVars>
      </dgm:prSet>
      <dgm:spPr/>
    </dgm:pt>
  </dgm:ptLst>
  <dgm:cxnLst>
    <dgm:cxn modelId="{0239095C-9CA0-40A7-AA63-19D32A71EA96}" srcId="{E911A738-9D71-444C-93BF-EB6F240D8577}" destId="{0C941791-ADBB-422A-AD8A-CA7A2EFDA5A4}" srcOrd="0" destOrd="0" parTransId="{550B82CC-792E-4BA9-8141-A256719C1430}" sibTransId="{A4178455-0275-4832-AB3B-7512D2797BBB}"/>
    <dgm:cxn modelId="{67B3BD69-7EB0-4FA9-91D5-3E12A565D421}" srcId="{E911A738-9D71-444C-93BF-EB6F240D8577}" destId="{0D368FCB-E4B2-4A03-AB38-FE162B43320F}" srcOrd="1" destOrd="0" parTransId="{0E201804-C54C-4693-9642-2B8CC9CE4361}" sibTransId="{D3016FA4-A544-4A89-A32C-FE51DDE4520C}"/>
    <dgm:cxn modelId="{370F186C-6C1D-4144-B7EE-68B722094938}" srcId="{E911A738-9D71-444C-93BF-EB6F240D8577}" destId="{3B06F9A5-D2AA-40FE-B8F1-9B77FBAAD9E9}" srcOrd="2" destOrd="0" parTransId="{8C1A1CAE-4B85-48EA-A7B6-CD3E25596D92}" sibTransId="{67991CEE-E487-42AA-86AF-7E8489340997}"/>
    <dgm:cxn modelId="{2F59C98A-C455-488C-8F2D-528C04A0DC9B}" type="presOf" srcId="{3B06F9A5-D2AA-40FE-B8F1-9B77FBAAD9E9}" destId="{6776ECEA-3406-457E-845C-65193B73BF40}" srcOrd="0" destOrd="0" presId="urn:microsoft.com/office/officeart/2018/2/layout/IconLabelList"/>
    <dgm:cxn modelId="{5058AC94-431C-41A3-BD17-23295614706A}" type="presOf" srcId="{0C941791-ADBB-422A-AD8A-CA7A2EFDA5A4}" destId="{495B582E-C1F4-44F1-9D09-192C2E7F82BA}" srcOrd="0" destOrd="0" presId="urn:microsoft.com/office/officeart/2018/2/layout/IconLabelList"/>
    <dgm:cxn modelId="{CE7D34A6-471D-4E52-BEFC-FC472E933D6A}" type="presOf" srcId="{E911A738-9D71-444C-93BF-EB6F240D8577}" destId="{FF6A903B-83B5-464D-AC02-FE241ADFE659}" srcOrd="0" destOrd="0" presId="urn:microsoft.com/office/officeart/2018/2/layout/IconLabelList"/>
    <dgm:cxn modelId="{6F3E2AD2-CE5D-4F0C-ADF7-052FA230AB6E}" type="presOf" srcId="{0D368FCB-E4B2-4A03-AB38-FE162B43320F}" destId="{50FE5C85-87F5-414B-8CB6-12E22CD79718}" srcOrd="0" destOrd="0" presId="urn:microsoft.com/office/officeart/2018/2/layout/IconLabelList"/>
    <dgm:cxn modelId="{B96DB4BB-A726-4AAD-885B-B6F397A6CEBE}" type="presParOf" srcId="{FF6A903B-83B5-464D-AC02-FE241ADFE659}" destId="{919A4AFE-13BC-4794-A001-E61354A8E3CE}" srcOrd="0" destOrd="0" presId="urn:microsoft.com/office/officeart/2018/2/layout/IconLabelList"/>
    <dgm:cxn modelId="{2534B496-D256-43C6-8454-5D26F7E3E467}" type="presParOf" srcId="{919A4AFE-13BC-4794-A001-E61354A8E3CE}" destId="{A2DB01BD-C389-4CF8-9ED7-5D4F5E0359AC}" srcOrd="0" destOrd="0" presId="urn:microsoft.com/office/officeart/2018/2/layout/IconLabelList"/>
    <dgm:cxn modelId="{A929E92D-78EF-4787-A407-4E2769EBA5D4}" type="presParOf" srcId="{919A4AFE-13BC-4794-A001-E61354A8E3CE}" destId="{DFF8D39C-C8E7-4A3B-976A-7FD6E05C8EEB}" srcOrd="1" destOrd="0" presId="urn:microsoft.com/office/officeart/2018/2/layout/IconLabelList"/>
    <dgm:cxn modelId="{2632AF7B-5592-443C-89F8-7ADB3A5AADE5}" type="presParOf" srcId="{919A4AFE-13BC-4794-A001-E61354A8E3CE}" destId="{495B582E-C1F4-44F1-9D09-192C2E7F82BA}" srcOrd="2" destOrd="0" presId="urn:microsoft.com/office/officeart/2018/2/layout/IconLabelList"/>
    <dgm:cxn modelId="{8E29502C-D068-436B-B4B6-C7C008E2BE09}" type="presParOf" srcId="{FF6A903B-83B5-464D-AC02-FE241ADFE659}" destId="{1AF77316-AB7C-4F55-9A9F-C06FA77D3962}" srcOrd="1" destOrd="0" presId="urn:microsoft.com/office/officeart/2018/2/layout/IconLabelList"/>
    <dgm:cxn modelId="{C8FAF0EC-FFC5-4732-B0BE-D51CFBAFB701}" type="presParOf" srcId="{FF6A903B-83B5-464D-AC02-FE241ADFE659}" destId="{33EC39E9-F2C3-4E07-AD19-63D40AA4CF02}" srcOrd="2" destOrd="0" presId="urn:microsoft.com/office/officeart/2018/2/layout/IconLabelList"/>
    <dgm:cxn modelId="{2F17A954-C36B-429F-8765-52132A32CF06}" type="presParOf" srcId="{33EC39E9-F2C3-4E07-AD19-63D40AA4CF02}" destId="{82385B1B-44FD-4EF9-9B27-CD4EE13DAB69}" srcOrd="0" destOrd="0" presId="urn:microsoft.com/office/officeart/2018/2/layout/IconLabelList"/>
    <dgm:cxn modelId="{63907C16-6207-4FCF-B3BF-3D2130B8A4B7}" type="presParOf" srcId="{33EC39E9-F2C3-4E07-AD19-63D40AA4CF02}" destId="{840B3360-B1EC-4F58-AB08-EAB5D42AEB21}" srcOrd="1" destOrd="0" presId="urn:microsoft.com/office/officeart/2018/2/layout/IconLabelList"/>
    <dgm:cxn modelId="{21EFF08B-6517-41D9-85B5-D8E14D2DE009}" type="presParOf" srcId="{33EC39E9-F2C3-4E07-AD19-63D40AA4CF02}" destId="{50FE5C85-87F5-414B-8CB6-12E22CD79718}" srcOrd="2" destOrd="0" presId="urn:microsoft.com/office/officeart/2018/2/layout/IconLabelList"/>
    <dgm:cxn modelId="{939C3F73-8328-4F2F-9301-959387C6306E}" type="presParOf" srcId="{FF6A903B-83B5-464D-AC02-FE241ADFE659}" destId="{85ECDD5C-8802-42CF-A6C5-EDC48800DC2E}" srcOrd="3" destOrd="0" presId="urn:microsoft.com/office/officeart/2018/2/layout/IconLabelList"/>
    <dgm:cxn modelId="{C88804DB-6B08-455A-8DF6-A6FF542F8B40}" type="presParOf" srcId="{FF6A903B-83B5-464D-AC02-FE241ADFE659}" destId="{089CD9F3-67C0-4F1E-9AD8-E066D85FF4FA}" srcOrd="4" destOrd="0" presId="urn:microsoft.com/office/officeart/2018/2/layout/IconLabelList"/>
    <dgm:cxn modelId="{4B3937C3-5429-48BA-8FCC-20B72C4128CF}" type="presParOf" srcId="{089CD9F3-67C0-4F1E-9AD8-E066D85FF4FA}" destId="{19200C0B-5C4B-461E-9068-BCAC427EB9E0}" srcOrd="0" destOrd="0" presId="urn:microsoft.com/office/officeart/2018/2/layout/IconLabelList"/>
    <dgm:cxn modelId="{C1A41046-C1E7-40F6-A245-4F255A2429EF}" type="presParOf" srcId="{089CD9F3-67C0-4F1E-9AD8-E066D85FF4FA}" destId="{7523313E-7156-4B32-B70E-D4BF889BB0B4}" srcOrd="1" destOrd="0" presId="urn:microsoft.com/office/officeart/2018/2/layout/IconLabelList"/>
    <dgm:cxn modelId="{47B25D98-04CB-415E-BC2D-92B16E29DBAB}" type="presParOf" srcId="{089CD9F3-67C0-4F1E-9AD8-E066D85FF4FA}" destId="{6776ECEA-3406-457E-845C-65193B73BF4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6584F-2205-4A51-A190-090BD61465CF}">
      <dsp:nvSpPr>
        <dsp:cNvPr id="0" name=""/>
        <dsp:cNvSpPr/>
      </dsp:nvSpPr>
      <dsp:spPr>
        <a:xfrm>
          <a:off x="0" y="988600"/>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AU" sz="3900" kern="1200"/>
            <a:t>world population growth</a:t>
          </a:r>
          <a:endParaRPr lang="en-US" sz="3900" kern="1200"/>
        </a:p>
      </dsp:txBody>
      <dsp:txXfrm>
        <a:off x="0" y="988600"/>
        <a:ext cx="3286125" cy="1971675"/>
      </dsp:txXfrm>
    </dsp:sp>
    <dsp:sp modelId="{271B44CA-003F-43E8-A525-C7C3A127C630}">
      <dsp:nvSpPr>
        <dsp:cNvPr id="0" name=""/>
        <dsp:cNvSpPr/>
      </dsp:nvSpPr>
      <dsp:spPr>
        <a:xfrm>
          <a:off x="3614737" y="988600"/>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AU" sz="3900" kern="1200"/>
            <a:t>growing affluence (w_________)</a:t>
          </a:r>
          <a:endParaRPr lang="en-US" sz="3900" kern="1200"/>
        </a:p>
      </dsp:txBody>
      <dsp:txXfrm>
        <a:off x="3614737" y="988600"/>
        <a:ext cx="3286125" cy="1971675"/>
      </dsp:txXfrm>
    </dsp:sp>
    <dsp:sp modelId="{B3BE1803-5825-4347-9815-B5A8D7B158D2}">
      <dsp:nvSpPr>
        <dsp:cNvPr id="0" name=""/>
        <dsp:cNvSpPr/>
      </dsp:nvSpPr>
      <dsp:spPr>
        <a:xfrm>
          <a:off x="7229475" y="988600"/>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AU" sz="3900" kern="1200"/>
            <a:t>advances in technology </a:t>
          </a:r>
          <a:endParaRPr lang="en-US" sz="3900" kern="1200"/>
        </a:p>
      </dsp:txBody>
      <dsp:txXfrm>
        <a:off x="7229475" y="988600"/>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FAE74-35C0-4B03-B32D-63EAEE177DE5}">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012A6-308C-46C1-9673-ACC10AF1457A}">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AU" sz="6400" kern="1200"/>
            <a:t>B</a:t>
          </a:r>
          <a:endParaRPr lang="en-US" sz="6400" kern="1200"/>
        </a:p>
      </dsp:txBody>
      <dsp:txXfrm>
        <a:off x="0" y="0"/>
        <a:ext cx="6900512" cy="1384035"/>
      </dsp:txXfrm>
    </dsp:sp>
    <dsp:sp modelId="{26E127EF-93D2-422F-988E-461A74941BD4}">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32A9EA-45A7-4B0A-AC01-A6B768588C4D}">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AU" sz="6400" kern="1200"/>
            <a:t>L</a:t>
          </a:r>
          <a:endParaRPr lang="en-US" sz="6400" kern="1200"/>
        </a:p>
      </dsp:txBody>
      <dsp:txXfrm>
        <a:off x="0" y="1384035"/>
        <a:ext cx="6900512" cy="1384035"/>
      </dsp:txXfrm>
    </dsp:sp>
    <dsp:sp modelId="{54F623FC-EA82-4D52-B5B6-3BFB938C6ECB}">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54D11-09D7-4F77-AC0D-A14E49319C2A}">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AU" sz="6400" kern="1200" dirty="0"/>
            <a:t>A</a:t>
          </a:r>
          <a:endParaRPr lang="en-US" sz="6400" kern="1200" dirty="0"/>
        </a:p>
      </dsp:txBody>
      <dsp:txXfrm>
        <a:off x="0" y="2768070"/>
        <a:ext cx="6900512" cy="1384035"/>
      </dsp:txXfrm>
    </dsp:sp>
    <dsp:sp modelId="{0C5EA144-DA11-492F-A919-95D4A4B486AA}">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5211A-37B5-4EC5-BBAF-B6A8EC17079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AU" sz="6400" kern="1200"/>
            <a:t>H</a:t>
          </a:r>
          <a:endParaRPr lang="en-US" sz="6400" kern="1200"/>
        </a:p>
      </dsp:txBody>
      <dsp:txXfrm>
        <a:off x="0" y="4152105"/>
        <a:ext cx="6900512"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B01BD-C389-4CF8-9ED7-5D4F5E0359AC}">
      <dsp:nvSpPr>
        <dsp:cNvPr id="0" name=""/>
        <dsp:cNvSpPr/>
      </dsp:nvSpPr>
      <dsp:spPr>
        <a:xfrm>
          <a:off x="1212569" y="40542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B582E-C1F4-44F1-9D09-192C2E7F82BA}">
      <dsp:nvSpPr>
        <dsp:cNvPr id="0" name=""/>
        <dsp:cNvSpPr/>
      </dsp:nvSpPr>
      <dsp:spPr>
        <a:xfrm>
          <a:off x="417971" y="2292967"/>
          <a:ext cx="288945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AU" sz="2400" kern="1200" dirty="0"/>
            <a:t>Geographers categorise environments based on their combinations of geographic characteristics.</a:t>
          </a:r>
          <a:endParaRPr lang="en-US" sz="2400" kern="1200" dirty="0"/>
        </a:p>
      </dsp:txBody>
      <dsp:txXfrm>
        <a:off x="417971" y="2292967"/>
        <a:ext cx="2889450" cy="2025000"/>
      </dsp:txXfrm>
    </dsp:sp>
    <dsp:sp modelId="{82385B1B-44FD-4EF9-9B27-CD4EE13DAB69}">
      <dsp:nvSpPr>
        <dsp:cNvPr id="0" name=""/>
        <dsp:cNvSpPr/>
      </dsp:nvSpPr>
      <dsp:spPr>
        <a:xfrm>
          <a:off x="4607673" y="40542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E5C85-87F5-414B-8CB6-12E22CD79718}">
      <dsp:nvSpPr>
        <dsp:cNvPr id="0" name=""/>
        <dsp:cNvSpPr/>
      </dsp:nvSpPr>
      <dsp:spPr>
        <a:xfrm>
          <a:off x="3813075" y="2292967"/>
          <a:ext cx="288945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AU" sz="2400" kern="1200" dirty="0"/>
            <a:t>Land-based environments – climate, elevation, topography, vegetation and soil types.</a:t>
          </a:r>
          <a:endParaRPr lang="en-US" sz="2400" kern="1200" dirty="0"/>
        </a:p>
      </dsp:txBody>
      <dsp:txXfrm>
        <a:off x="3813075" y="2292967"/>
        <a:ext cx="2889450" cy="2025000"/>
      </dsp:txXfrm>
    </dsp:sp>
    <dsp:sp modelId="{19200C0B-5C4B-461E-9068-BCAC427EB9E0}">
      <dsp:nvSpPr>
        <dsp:cNvPr id="0" name=""/>
        <dsp:cNvSpPr/>
      </dsp:nvSpPr>
      <dsp:spPr>
        <a:xfrm>
          <a:off x="8002777" y="40542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76ECEA-3406-457E-845C-65193B73BF40}">
      <dsp:nvSpPr>
        <dsp:cNvPr id="0" name=""/>
        <dsp:cNvSpPr/>
      </dsp:nvSpPr>
      <dsp:spPr>
        <a:xfrm>
          <a:off x="7208178" y="2292967"/>
          <a:ext cx="288945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AU" sz="2400" kern="1200" dirty="0"/>
            <a:t>Marine environments – water quality and depth.</a:t>
          </a:r>
          <a:endParaRPr lang="en-US" sz="2400" kern="1200" dirty="0"/>
        </a:p>
      </dsp:txBody>
      <dsp:txXfrm>
        <a:off x="7208178" y="2292967"/>
        <a:ext cx="2889450" cy="2025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D49E7-53F8-44BF-82EA-4D8B23F90CE1}" type="datetimeFigureOut">
              <a:rPr lang="en-AU" smtClean="0"/>
              <a:t>14/02/2024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9B60E-250B-44D5-BAB1-4BAA70009222}" type="slidenum">
              <a:rPr lang="en-AU" smtClean="0"/>
              <a:t>‹#›</a:t>
            </a:fld>
            <a:endParaRPr lang="en-AU"/>
          </a:p>
        </p:txBody>
      </p:sp>
    </p:spTree>
    <p:extLst>
      <p:ext uri="{BB962C8B-B14F-4D97-AF65-F5344CB8AC3E}">
        <p14:creationId xmlns:p14="http://schemas.microsoft.com/office/powerpoint/2010/main" val="1089206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Image –</a:t>
            </a:r>
            <a:r>
              <a:rPr lang="en-AU" sz="1200" kern="1200" dirty="0">
                <a:solidFill>
                  <a:schemeClr val="tx1"/>
                </a:solidFill>
                <a:effectLst/>
                <a:latin typeface="+mn-lt"/>
                <a:ea typeface="+mn-ea"/>
                <a:cs typeface="+mn-cs"/>
              </a:rPr>
              <a:t>Source: Greenpeace - </a:t>
            </a:r>
            <a:r>
              <a:rPr lang="en-AU" sz="1200" kern="1200" dirty="0" err="1">
                <a:solidFill>
                  <a:schemeClr val="tx1"/>
                </a:solidFill>
                <a:effectLst/>
                <a:latin typeface="+mn-lt"/>
                <a:ea typeface="+mn-ea"/>
                <a:cs typeface="+mn-cs"/>
              </a:rPr>
              <a:t>Baorixile</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Hulunbeir</a:t>
            </a:r>
            <a:r>
              <a:rPr lang="en-AU" sz="1200" kern="1200" dirty="0">
                <a:solidFill>
                  <a:schemeClr val="tx1"/>
                </a:solidFill>
                <a:effectLst/>
                <a:latin typeface="+mn-lt"/>
                <a:ea typeface="+mn-ea"/>
                <a:cs typeface="+mn-cs"/>
              </a:rPr>
              <a:t> in Inner Mongolia.  This grassland has subsided due to the lowering of the water table caused by coal mining. </a:t>
            </a:r>
          </a:p>
          <a:p>
            <a:endParaRPr lang="en-AU" dirty="0"/>
          </a:p>
        </p:txBody>
      </p:sp>
      <p:sp>
        <p:nvSpPr>
          <p:cNvPr id="4" name="Slide Number Placeholder 3"/>
          <p:cNvSpPr>
            <a:spLocks noGrp="1"/>
          </p:cNvSpPr>
          <p:nvPr>
            <p:ph type="sldNum" sz="quarter" idx="10"/>
          </p:nvPr>
        </p:nvSpPr>
        <p:spPr/>
        <p:txBody>
          <a:bodyPr/>
          <a:lstStyle/>
          <a:p>
            <a:fld id="{97DBA0FF-0FBB-4AC1-8C00-1558B2FE1B68}" type="slidenum">
              <a:rPr lang="en-AU" smtClean="0"/>
              <a:t>16</a:t>
            </a:fld>
            <a:endParaRPr lang="en-AU"/>
          </a:p>
        </p:txBody>
      </p:sp>
    </p:spTree>
    <p:extLst>
      <p:ext uri="{BB962C8B-B14F-4D97-AF65-F5344CB8AC3E}">
        <p14:creationId xmlns:p14="http://schemas.microsoft.com/office/powerpoint/2010/main" val="312234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p:cNvSpPr>
            <a:spLocks noGrp="1" noRot="1" noChangeAspect="1" noTextEdit="1"/>
          </p:cNvSpPr>
          <p:nvPr>
            <p:ph type="sldImg"/>
          </p:nvPr>
        </p:nvSpPr>
        <p:spPr bwMode="auto">
          <a:noFill/>
          <a:ln>
            <a:solidFill>
              <a:srgbClr val="000000"/>
            </a:solidFill>
            <a:miter lim="800000"/>
            <a:headEnd/>
            <a:tailEnd/>
          </a:ln>
        </p:spPr>
      </p:sp>
      <p:sp>
        <p:nvSpPr>
          <p:cNvPr id="26112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Rot="1" noChangeAspect="1" noTextEdit="1"/>
          </p:cNvSpPr>
          <p:nvPr>
            <p:ph type="sldImg"/>
          </p:nvPr>
        </p:nvSpPr>
        <p:spPr bwMode="auto">
          <a:noFill/>
          <a:ln>
            <a:solidFill>
              <a:srgbClr val="000000"/>
            </a:solidFill>
            <a:miter lim="800000"/>
            <a:headEnd/>
            <a:tailEnd/>
          </a:ln>
        </p:spPr>
      </p:sp>
      <p:sp>
        <p:nvSpPr>
          <p:cNvPr id="26317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Rot="1" noChangeAspect="1" noTextEdit="1"/>
          </p:cNvSpPr>
          <p:nvPr>
            <p:ph type="sldImg"/>
          </p:nvPr>
        </p:nvSpPr>
        <p:spPr bwMode="auto">
          <a:noFill/>
          <a:ln>
            <a:solidFill>
              <a:srgbClr val="000000"/>
            </a:solidFill>
            <a:miter lim="800000"/>
            <a:headEnd/>
            <a:tailEnd/>
          </a:ln>
        </p:spPr>
      </p:sp>
      <p:sp>
        <p:nvSpPr>
          <p:cNvPr id="27136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Rot="1" noChangeAspect="1" noTextEdit="1"/>
          </p:cNvSpPr>
          <p:nvPr>
            <p:ph type="sldImg"/>
          </p:nvPr>
        </p:nvSpPr>
        <p:spPr bwMode="auto">
          <a:noFill/>
          <a:ln>
            <a:solidFill>
              <a:srgbClr val="000000"/>
            </a:solidFill>
            <a:miter lim="800000"/>
            <a:headEnd/>
            <a:tailEnd/>
          </a:ln>
        </p:spPr>
      </p:sp>
      <p:sp>
        <p:nvSpPr>
          <p:cNvPr id="27341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736B-608D-FF4B-F6F6-E73A83C0D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1F16621-0AA8-4278-1503-1B401DDEF4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599E06C-72FD-BBEE-B3B0-BD467FBF9253}"/>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5" name="Footer Placeholder 4">
            <a:extLst>
              <a:ext uri="{FF2B5EF4-FFF2-40B4-BE49-F238E27FC236}">
                <a16:creationId xmlns:a16="http://schemas.microsoft.com/office/drawing/2014/main" id="{A2994A02-5282-A537-2348-73BFAF5F040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A802F2F-EE28-C1DA-A9E4-0A2C68010930}"/>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3362563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8E22-9EE7-4F31-5E08-74349D3BA4D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F694350-C29D-CE46-DF31-DEFF57716F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848E7A-828A-928E-0741-A6DAB69EE095}"/>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5" name="Footer Placeholder 4">
            <a:extLst>
              <a:ext uri="{FF2B5EF4-FFF2-40B4-BE49-F238E27FC236}">
                <a16:creationId xmlns:a16="http://schemas.microsoft.com/office/drawing/2014/main" id="{5AD677B2-67C9-66A1-9701-E44966B043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BBA538-1768-63A8-9340-8C047E1D743A}"/>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376359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303FA-3F22-4A94-F715-80FD5809E4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D42FC4-B7DE-AF2A-CA8F-1AAFA446B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914BDB-3AD2-FC34-A240-F0927D9BB18A}"/>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5" name="Footer Placeholder 4">
            <a:extLst>
              <a:ext uri="{FF2B5EF4-FFF2-40B4-BE49-F238E27FC236}">
                <a16:creationId xmlns:a16="http://schemas.microsoft.com/office/drawing/2014/main" id="{7C551E20-3FCA-F623-40B7-97EC9A71ED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499C743-DC8C-6C3F-9BC5-40297E71C49A}"/>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223287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9253-52A7-AABE-FD22-519C4870968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67DCA6F-26EA-53CA-2C68-EACA8C855A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C1D94CD-F578-44A0-A5B1-EE060241C829}"/>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5" name="Footer Placeholder 4">
            <a:extLst>
              <a:ext uri="{FF2B5EF4-FFF2-40B4-BE49-F238E27FC236}">
                <a16:creationId xmlns:a16="http://schemas.microsoft.com/office/drawing/2014/main" id="{219C5663-4D96-5A38-CA32-EA11D3BEC5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F90F85-DC89-387B-C3E8-8559A07906A3}"/>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336637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795D-FACC-0C7B-D783-23922C360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C0AFDD8-8C65-7E16-0037-5773E418D0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F9BBF0-DC8A-597D-3EA6-86F70E1D6AA4}"/>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5" name="Footer Placeholder 4">
            <a:extLst>
              <a:ext uri="{FF2B5EF4-FFF2-40B4-BE49-F238E27FC236}">
                <a16:creationId xmlns:a16="http://schemas.microsoft.com/office/drawing/2014/main" id="{D064145B-E636-546A-7808-08ED40630C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3282D2B-8B73-65DD-ACE0-89C597C8889F}"/>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256427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1FAB-F28F-A4DC-C7AE-C3437E3880C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75E238D-7B9D-8324-ADFD-0C9CE711EE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DC3A14B-8AEA-3175-E91B-99600AB9A3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580C5D-3409-10C4-FA98-CB314ACFD8D4}"/>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6" name="Footer Placeholder 5">
            <a:extLst>
              <a:ext uri="{FF2B5EF4-FFF2-40B4-BE49-F238E27FC236}">
                <a16:creationId xmlns:a16="http://schemas.microsoft.com/office/drawing/2014/main" id="{1118CD74-0F40-C972-C8D7-D37F1B2192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23A572-1E36-9AF9-A239-C08EBF3170FE}"/>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1187342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3B71-8D89-6873-7268-73D05695BC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0606A5-F887-31B1-A8E3-0FEE046CA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7BCCE7-F309-7B16-F3AD-0546C54245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0A76AD2-5E66-676E-417B-DE8958960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E5CFBA-7425-84B8-1F12-A0CC501843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E6D8267-BFA4-62C6-F898-348A5C5E87B0}"/>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8" name="Footer Placeholder 7">
            <a:extLst>
              <a:ext uri="{FF2B5EF4-FFF2-40B4-BE49-F238E27FC236}">
                <a16:creationId xmlns:a16="http://schemas.microsoft.com/office/drawing/2014/main" id="{A6D25B2B-E952-6166-3DA5-EC83E1FFAF7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1A0FC72-A87A-67A1-E6B8-9BFB12B235CA}"/>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213881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34F3-8D16-4187-68FD-98357515A55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9A10B39-9AE9-12C7-B816-88139EC5DB3C}"/>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4" name="Footer Placeholder 3">
            <a:extLst>
              <a:ext uri="{FF2B5EF4-FFF2-40B4-BE49-F238E27FC236}">
                <a16:creationId xmlns:a16="http://schemas.microsoft.com/office/drawing/2014/main" id="{FFC29C82-EEEF-4021-158F-C52708D5AB6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3192E48-C372-6F1B-0211-96BEB4BEFFD7}"/>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419048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91B35-B273-12DE-1705-A9C1EFC40091}"/>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3" name="Footer Placeholder 2">
            <a:extLst>
              <a:ext uri="{FF2B5EF4-FFF2-40B4-BE49-F238E27FC236}">
                <a16:creationId xmlns:a16="http://schemas.microsoft.com/office/drawing/2014/main" id="{30EFBC72-96DB-1CAE-01F2-FB78A14E598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BB3633-55C4-3486-3594-4C33B22FE12D}"/>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233469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F276-FA0D-C6F9-6B86-B83CD21C9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7234A387-8CFE-BC85-8D1B-49CA5FFFE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2B4F1D8-A259-74BA-4864-AD7BF9A03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90F6F-7920-F5D4-52A4-9E4C3292FF8A}"/>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6" name="Footer Placeholder 5">
            <a:extLst>
              <a:ext uri="{FF2B5EF4-FFF2-40B4-BE49-F238E27FC236}">
                <a16:creationId xmlns:a16="http://schemas.microsoft.com/office/drawing/2014/main" id="{F81F7322-C8C1-6142-7B2B-763BDB39CD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936FB13-89E9-9344-11EE-341742BF2DE0}"/>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3523922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1743-0973-4B67-C1EF-B9A38C57A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E2C32F5-95DE-6D0E-CD7D-02BDE6DA72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9EBA055-17BA-FBD9-01DA-59E9D5A02E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1F3B27-F9CF-03CE-B687-646090A73037}"/>
              </a:ext>
            </a:extLst>
          </p:cNvPr>
          <p:cNvSpPr>
            <a:spLocks noGrp="1"/>
          </p:cNvSpPr>
          <p:nvPr>
            <p:ph type="dt" sz="half" idx="10"/>
          </p:nvPr>
        </p:nvSpPr>
        <p:spPr/>
        <p:txBody>
          <a:bodyPr/>
          <a:lstStyle/>
          <a:p>
            <a:fld id="{E35BAB39-B2E8-44B8-8393-C10DAB3A205E}" type="datetimeFigureOut">
              <a:rPr lang="en-AU" smtClean="0"/>
              <a:t>14/02/2024</a:t>
            </a:fld>
            <a:endParaRPr lang="en-AU"/>
          </a:p>
        </p:txBody>
      </p:sp>
      <p:sp>
        <p:nvSpPr>
          <p:cNvPr id="6" name="Footer Placeholder 5">
            <a:extLst>
              <a:ext uri="{FF2B5EF4-FFF2-40B4-BE49-F238E27FC236}">
                <a16:creationId xmlns:a16="http://schemas.microsoft.com/office/drawing/2014/main" id="{75D3F111-3097-8186-47DA-AA5F4702AF9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EBAF17C-25B9-A535-6F34-03E2E03638FF}"/>
              </a:ext>
            </a:extLst>
          </p:cNvPr>
          <p:cNvSpPr>
            <a:spLocks noGrp="1"/>
          </p:cNvSpPr>
          <p:nvPr>
            <p:ph type="sldNum" sz="quarter" idx="12"/>
          </p:nvPr>
        </p:nvSpPr>
        <p:spPr/>
        <p:txBody>
          <a:bodyPr/>
          <a:lstStyle/>
          <a:p>
            <a:fld id="{04D07F67-F65E-4EB8-9113-253823822FDF}" type="slidenum">
              <a:rPr lang="en-AU" smtClean="0"/>
              <a:t>‹#›</a:t>
            </a:fld>
            <a:endParaRPr lang="en-AU"/>
          </a:p>
        </p:txBody>
      </p:sp>
    </p:spTree>
    <p:extLst>
      <p:ext uri="{BB962C8B-B14F-4D97-AF65-F5344CB8AC3E}">
        <p14:creationId xmlns:p14="http://schemas.microsoft.com/office/powerpoint/2010/main" val="723090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ECA7C2-B69A-CA6A-A582-57B6BA61A0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4F4A306-B3D4-BA25-9825-426FB44C5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6535D2E-C86E-A054-F5B4-23378B3C4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BAB39-B2E8-44B8-8393-C10DAB3A205E}" type="datetimeFigureOut">
              <a:rPr lang="en-AU" smtClean="0"/>
              <a:t>14/02/2024</a:t>
            </a:fld>
            <a:endParaRPr lang="en-AU"/>
          </a:p>
        </p:txBody>
      </p:sp>
      <p:sp>
        <p:nvSpPr>
          <p:cNvPr id="5" name="Footer Placeholder 4">
            <a:extLst>
              <a:ext uri="{FF2B5EF4-FFF2-40B4-BE49-F238E27FC236}">
                <a16:creationId xmlns:a16="http://schemas.microsoft.com/office/drawing/2014/main" id="{1D012323-4116-A650-8579-D1CA633F2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61D155A-57A0-E7C3-117A-7AA0719C7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07F67-F65E-4EB8-9113-253823822FDF}" type="slidenum">
              <a:rPr lang="en-AU" smtClean="0"/>
              <a:t>‹#›</a:t>
            </a:fld>
            <a:endParaRPr lang="en-AU"/>
          </a:p>
        </p:txBody>
      </p:sp>
    </p:spTree>
    <p:extLst>
      <p:ext uri="{BB962C8B-B14F-4D97-AF65-F5344CB8AC3E}">
        <p14:creationId xmlns:p14="http://schemas.microsoft.com/office/powerpoint/2010/main" val="2028326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dgs.un.org/topics"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eRLJscAlk1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8AC6ED-0237-4F77-A43C-6781758334C5}"/>
              </a:ext>
            </a:extLst>
          </p:cNvPr>
          <p:cNvSpPr>
            <a:spLocks noGrp="1"/>
          </p:cNvSpPr>
          <p:nvPr>
            <p:ph type="title"/>
          </p:nvPr>
        </p:nvSpPr>
        <p:spPr>
          <a:xfrm>
            <a:off x="6513787" y="365125"/>
            <a:ext cx="5161539" cy="1807305"/>
          </a:xfrm>
        </p:spPr>
        <p:txBody>
          <a:bodyPr>
            <a:normAutofit/>
          </a:bodyPr>
          <a:lstStyle/>
          <a:p>
            <a:pPr algn="ctr"/>
            <a:r>
              <a:rPr lang="en-AU" sz="3600" b="1" dirty="0">
                <a:solidFill>
                  <a:schemeClr val="accent2"/>
                </a:solidFill>
              </a:rPr>
              <a:t>Examples of </a:t>
            </a:r>
            <a:br>
              <a:rPr lang="en-AU" sz="3600" b="1" dirty="0">
                <a:solidFill>
                  <a:schemeClr val="accent2"/>
                </a:solidFill>
              </a:rPr>
            </a:br>
            <a:r>
              <a:rPr lang="en-AU" sz="3600" b="1" dirty="0">
                <a:solidFill>
                  <a:schemeClr val="accent2"/>
                </a:solidFill>
              </a:rPr>
              <a:t>Challenges to Sustainability</a:t>
            </a:r>
          </a:p>
        </p:txBody>
      </p:sp>
      <p:pic>
        <p:nvPicPr>
          <p:cNvPr id="6" name="Picture 5">
            <a:extLst>
              <a:ext uri="{FF2B5EF4-FFF2-40B4-BE49-F238E27FC236}">
                <a16:creationId xmlns:a16="http://schemas.microsoft.com/office/drawing/2014/main" id="{EA505F1A-2804-81B8-C0FE-302CA782DD90}"/>
              </a:ext>
            </a:extLst>
          </p:cNvPr>
          <p:cNvPicPr>
            <a:picLocks noChangeAspect="1"/>
          </p:cNvPicPr>
          <p:nvPr/>
        </p:nvPicPr>
        <p:blipFill rotWithShape="1">
          <a:blip r:embed="rId2"/>
          <a:srcRect l="22097" r="2773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40143A4-2D41-490B-AB8E-945984AC77ED}"/>
              </a:ext>
            </a:extLst>
          </p:cNvPr>
          <p:cNvSpPr>
            <a:spLocks noGrp="1"/>
          </p:cNvSpPr>
          <p:nvPr>
            <p:ph idx="1"/>
          </p:nvPr>
        </p:nvSpPr>
        <p:spPr>
          <a:xfrm>
            <a:off x="6027972" y="2172430"/>
            <a:ext cx="5811642" cy="3843666"/>
          </a:xfrm>
        </p:spPr>
        <p:txBody>
          <a:bodyPr>
            <a:noAutofit/>
          </a:bodyPr>
          <a:lstStyle/>
          <a:p>
            <a:r>
              <a:rPr lang="en-AU" sz="3200" dirty="0"/>
              <a:t>Population growth</a:t>
            </a:r>
          </a:p>
          <a:p>
            <a:r>
              <a:rPr lang="en-AU" sz="3200" dirty="0"/>
              <a:t>Energy use</a:t>
            </a:r>
          </a:p>
          <a:p>
            <a:r>
              <a:rPr lang="en-AU" sz="3200" dirty="0"/>
              <a:t>Climate change</a:t>
            </a:r>
          </a:p>
          <a:p>
            <a:r>
              <a:rPr lang="en-AU" sz="3200" dirty="0"/>
              <a:t>Land degradation</a:t>
            </a:r>
          </a:p>
          <a:p>
            <a:r>
              <a:rPr lang="en-AU" sz="3200" dirty="0"/>
              <a:t>Habitat loss</a:t>
            </a:r>
          </a:p>
          <a:p>
            <a:r>
              <a:rPr lang="en-AU" sz="3200" dirty="0"/>
              <a:t>Urbanisation</a:t>
            </a:r>
          </a:p>
          <a:p>
            <a:r>
              <a:rPr lang="en-AU" sz="3200" dirty="0"/>
              <a:t>Pollution</a:t>
            </a:r>
          </a:p>
          <a:p>
            <a:r>
              <a:rPr lang="en-AU" sz="3200" dirty="0"/>
              <a:t>Exploited oceans</a:t>
            </a:r>
          </a:p>
        </p:txBody>
      </p:sp>
    </p:spTree>
    <p:extLst>
      <p:ext uri="{BB962C8B-B14F-4D97-AF65-F5344CB8AC3E}">
        <p14:creationId xmlns:p14="http://schemas.microsoft.com/office/powerpoint/2010/main" val="2495285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6DF9-E0FF-C348-DD7B-E16C1C8A0FAB}"/>
              </a:ext>
            </a:extLst>
          </p:cNvPr>
          <p:cNvSpPr>
            <a:spLocks noGrp="1"/>
          </p:cNvSpPr>
          <p:nvPr>
            <p:ph type="title"/>
          </p:nvPr>
        </p:nvSpPr>
        <p:spPr>
          <a:xfrm>
            <a:off x="838201" y="365125"/>
            <a:ext cx="5251316" cy="1807305"/>
          </a:xfrm>
        </p:spPr>
        <p:txBody>
          <a:bodyPr>
            <a:normAutofit/>
          </a:bodyPr>
          <a:lstStyle/>
          <a:p>
            <a:pPr algn="ctr"/>
            <a:r>
              <a:rPr lang="en-AU" b="1" dirty="0">
                <a:solidFill>
                  <a:schemeClr val="accent6">
                    <a:lumMod val="75000"/>
                  </a:schemeClr>
                </a:solidFill>
                <a:effectLst>
                  <a:outerShdw blurRad="38100" dist="38100" dir="2700000" algn="tl">
                    <a:srgbClr val="000000">
                      <a:alpha val="43137"/>
                    </a:srgbClr>
                  </a:outerShdw>
                </a:effectLst>
              </a:rPr>
              <a:t>Your Task</a:t>
            </a:r>
            <a:r>
              <a:rPr lang="en-AU" dirty="0"/>
              <a:t> </a:t>
            </a:r>
          </a:p>
        </p:txBody>
      </p:sp>
      <p:sp>
        <p:nvSpPr>
          <p:cNvPr id="3" name="Content Placeholder 2">
            <a:extLst>
              <a:ext uri="{FF2B5EF4-FFF2-40B4-BE49-F238E27FC236}">
                <a16:creationId xmlns:a16="http://schemas.microsoft.com/office/drawing/2014/main" id="{8FF72280-B5E0-28FF-9149-47572171AA7D}"/>
              </a:ext>
            </a:extLst>
          </p:cNvPr>
          <p:cNvSpPr>
            <a:spLocks noGrp="1"/>
          </p:cNvSpPr>
          <p:nvPr>
            <p:ph idx="1"/>
          </p:nvPr>
        </p:nvSpPr>
        <p:spPr>
          <a:xfrm>
            <a:off x="258336" y="2172430"/>
            <a:ext cx="6120161" cy="3843666"/>
          </a:xfrm>
        </p:spPr>
        <p:txBody>
          <a:bodyPr>
            <a:normAutofit/>
          </a:bodyPr>
          <a:lstStyle/>
          <a:p>
            <a:r>
              <a:rPr lang="en-AU" sz="3200" dirty="0">
                <a:effectLst/>
                <a:latin typeface="Calibri" panose="020F0502020204030204" pitchFamily="34" charset="0"/>
                <a:ea typeface="Calibri" panose="020F0502020204030204" pitchFamily="34" charset="0"/>
                <a:cs typeface="Times New Roman" panose="02020603050405020304" pitchFamily="18" charset="0"/>
              </a:rPr>
              <a:t>In your own words, </a:t>
            </a:r>
            <a:r>
              <a:rPr lang="en-AU" sz="3200" dirty="0">
                <a:latin typeface="Calibri" panose="020F0502020204030204" pitchFamily="34" charset="0"/>
                <a:ea typeface="Calibri" panose="020F0502020204030204" pitchFamily="34" charset="0"/>
                <a:cs typeface="Times New Roman" panose="02020603050405020304" pitchFamily="18" charset="0"/>
              </a:rPr>
              <a:t>please </a:t>
            </a:r>
            <a:r>
              <a:rPr lang="en-AU" sz="3200" dirty="0">
                <a:effectLst/>
                <a:latin typeface="Calibri" panose="020F0502020204030204" pitchFamily="34" charset="0"/>
                <a:ea typeface="Calibri" panose="020F0502020204030204" pitchFamily="34" charset="0"/>
                <a:cs typeface="Times New Roman" panose="02020603050405020304" pitchFamily="18" charset="0"/>
              </a:rPr>
              <a:t>write a definition of </a:t>
            </a:r>
            <a:r>
              <a:rPr lang="en-AU" sz="32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sustainability</a:t>
            </a:r>
            <a:r>
              <a:rPr lang="en-AU" sz="3200" dirty="0">
                <a:effectLst/>
                <a:latin typeface="Calibri" panose="020F0502020204030204" pitchFamily="34" charset="0"/>
                <a:ea typeface="Calibri" panose="020F0502020204030204" pitchFamily="34" charset="0"/>
                <a:cs typeface="Times New Roman" panose="02020603050405020304" pitchFamily="18" charset="0"/>
              </a:rPr>
              <a:t> and provide some examples of some sustainability actions and/or strategies </a:t>
            </a:r>
          </a:p>
          <a:p>
            <a:pPr marL="0" indent="0">
              <a:buNone/>
            </a:pPr>
            <a:r>
              <a:rPr lang="en-AU" sz="3200" i="1" dirty="0">
                <a:effectLst/>
                <a:latin typeface="Calibri" panose="020F0502020204030204" pitchFamily="34" charset="0"/>
                <a:ea typeface="Calibri" panose="020F0502020204030204" pitchFamily="34" charset="0"/>
                <a:cs typeface="Times New Roman" panose="02020603050405020304" pitchFamily="18" charset="0"/>
              </a:rPr>
              <a:t>e.g. banning single use plastic bags, banning plastic straws.</a:t>
            </a:r>
            <a:endParaRPr lang="en-AU" sz="3200" i="1"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AU" sz="2000" dirty="0"/>
          </a:p>
        </p:txBody>
      </p:sp>
      <p:pic>
        <p:nvPicPr>
          <p:cNvPr id="5" name="Picture 4" descr="Question mark on green pastel background">
            <a:extLst>
              <a:ext uri="{FF2B5EF4-FFF2-40B4-BE49-F238E27FC236}">
                <a16:creationId xmlns:a16="http://schemas.microsoft.com/office/drawing/2014/main" id="{6EEA2AB9-C5FA-8BD9-0467-6D6B9F1B880E}"/>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864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7762" y="329184"/>
            <a:ext cx="6251110" cy="1783080"/>
          </a:xfrm>
        </p:spPr>
        <p:txBody>
          <a:bodyPr anchor="b">
            <a:normAutofit/>
          </a:bodyPr>
          <a:lstStyle/>
          <a:p>
            <a:r>
              <a:rPr lang="en-AU" sz="5400" b="1" dirty="0"/>
              <a:t>Sustainability</a:t>
            </a:r>
          </a:p>
        </p:txBody>
      </p:sp>
      <p:pic>
        <p:nvPicPr>
          <p:cNvPr id="5" name="Picture 4" descr="One glowing fluorescent bulb amonst unlit incandescent bulbs">
            <a:extLst>
              <a:ext uri="{FF2B5EF4-FFF2-40B4-BE49-F238E27FC236}">
                <a16:creationId xmlns:a16="http://schemas.microsoft.com/office/drawing/2014/main" id="{460DBE05-6CB8-47FF-CC9B-3545C414525E}"/>
              </a:ext>
            </a:extLst>
          </p:cNvPr>
          <p:cNvPicPr>
            <a:picLocks noChangeAspect="1"/>
          </p:cNvPicPr>
          <p:nvPr/>
        </p:nvPicPr>
        <p:blipFill rotWithShape="1">
          <a:blip r:embed="rId2"/>
          <a:srcRect l="24437" r="2463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p:cNvSpPr>
            <a:spLocks noGrp="1"/>
          </p:cNvSpPr>
          <p:nvPr>
            <p:ph idx="1"/>
          </p:nvPr>
        </p:nvSpPr>
        <p:spPr>
          <a:xfrm>
            <a:off x="4657345" y="2706624"/>
            <a:ext cx="7330216" cy="3483864"/>
          </a:xfrm>
        </p:spPr>
        <p:txBody>
          <a:bodyPr>
            <a:noAutofit/>
          </a:bodyPr>
          <a:lstStyle/>
          <a:p>
            <a:r>
              <a:rPr lang="en-US" sz="4000" dirty="0"/>
              <a:t>Meeting the needs of current and future generations through simultaneous environmental, social and economic adaptation and improvement.</a:t>
            </a:r>
            <a:endParaRPr lang="en-AU" sz="4000" dirty="0"/>
          </a:p>
        </p:txBody>
      </p:sp>
    </p:spTree>
    <p:extLst>
      <p:ext uri="{BB962C8B-B14F-4D97-AF65-F5344CB8AC3E}">
        <p14:creationId xmlns:p14="http://schemas.microsoft.com/office/powerpoint/2010/main" val="681708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0469-8F8D-483D-AEEB-ABE2A3A34AA9}"/>
              </a:ext>
            </a:extLst>
          </p:cNvPr>
          <p:cNvSpPr>
            <a:spLocks noGrp="1"/>
          </p:cNvSpPr>
          <p:nvPr>
            <p:ph type="title"/>
          </p:nvPr>
        </p:nvSpPr>
        <p:spPr>
          <a:xfrm>
            <a:off x="5354955" y="-1671568"/>
            <a:ext cx="5998840" cy="3343135"/>
          </a:xfrm>
          <a:noFill/>
        </p:spPr>
        <p:txBody>
          <a:bodyPr vert="horz" lIns="91440" tIns="45720" rIns="91440" bIns="45720" rtlCol="0" anchor="b">
            <a:normAutofit/>
          </a:bodyPr>
          <a:lstStyle/>
          <a:p>
            <a:r>
              <a:rPr lang="en-US" sz="5200" b="1" dirty="0"/>
              <a:t>Ecosystem - Definition</a:t>
            </a:r>
          </a:p>
        </p:txBody>
      </p:sp>
      <p:sp>
        <p:nvSpPr>
          <p:cNvPr id="3" name="Content Placeholder 2">
            <a:extLst>
              <a:ext uri="{FF2B5EF4-FFF2-40B4-BE49-F238E27FC236}">
                <a16:creationId xmlns:a16="http://schemas.microsoft.com/office/drawing/2014/main" id="{CDD8FD2A-AA25-437D-9D62-D6550AFE9DAA}"/>
              </a:ext>
            </a:extLst>
          </p:cNvPr>
          <p:cNvSpPr>
            <a:spLocks noGrp="1"/>
          </p:cNvSpPr>
          <p:nvPr>
            <p:ph idx="1"/>
          </p:nvPr>
        </p:nvSpPr>
        <p:spPr>
          <a:xfrm>
            <a:off x="5468077" y="2473902"/>
            <a:ext cx="5998840" cy="2067068"/>
          </a:xfrm>
          <a:noFill/>
        </p:spPr>
        <p:txBody>
          <a:bodyPr vert="horz" lIns="91440" tIns="45720" rIns="91440" bIns="45720" rtlCol="0">
            <a:noAutofit/>
          </a:bodyPr>
          <a:lstStyle/>
          <a:p>
            <a:pPr marL="0" indent="0">
              <a:buNone/>
            </a:pPr>
            <a:r>
              <a:rPr lang="en-US" sz="4800" dirty="0"/>
              <a:t>Community of living organisms that interact with the non-living components within an environment.</a:t>
            </a:r>
          </a:p>
        </p:txBody>
      </p:sp>
      <p:pic>
        <p:nvPicPr>
          <p:cNvPr id="5" name="Picture 4" descr="Close up of Barley in the wild">
            <a:extLst>
              <a:ext uri="{FF2B5EF4-FFF2-40B4-BE49-F238E27FC236}">
                <a16:creationId xmlns:a16="http://schemas.microsoft.com/office/drawing/2014/main" id="{CA6746BF-0D62-9D6F-0FA1-4079B978E3C0}"/>
              </a:ext>
            </a:extLst>
          </p:cNvPr>
          <p:cNvPicPr>
            <a:picLocks noChangeAspect="1"/>
          </p:cNvPicPr>
          <p:nvPr/>
        </p:nvPicPr>
        <p:blipFill rotWithShape="1">
          <a:blip r:embed="rId2"/>
          <a:srcRect l="12127" r="39275" b="-1"/>
          <a:stretch/>
        </p:blipFill>
        <p:spPr>
          <a:xfrm>
            <a:off x="20" y="10"/>
            <a:ext cx="4992985" cy="6857990"/>
          </a:xfrm>
          <a:prstGeom prst="rect">
            <a:avLst/>
          </a:prstGeom>
        </p:spPr>
      </p:pic>
    </p:spTree>
    <p:extLst>
      <p:ext uri="{BB962C8B-B14F-4D97-AF65-F5344CB8AC3E}">
        <p14:creationId xmlns:p14="http://schemas.microsoft.com/office/powerpoint/2010/main" val="1214907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3274-D7CC-478A-A821-F8D14937687B}"/>
              </a:ext>
            </a:extLst>
          </p:cNvPr>
          <p:cNvSpPr>
            <a:spLocks noGrp="1"/>
          </p:cNvSpPr>
          <p:nvPr>
            <p:ph type="title"/>
          </p:nvPr>
        </p:nvSpPr>
        <p:spPr>
          <a:xfrm>
            <a:off x="838200" y="365125"/>
            <a:ext cx="10515600" cy="1325563"/>
          </a:xfrm>
        </p:spPr>
        <p:txBody>
          <a:bodyPr>
            <a:normAutofit/>
          </a:bodyPr>
          <a:lstStyle/>
          <a:p>
            <a:r>
              <a:rPr lang="en-AU" sz="5400" dirty="0"/>
              <a:t>How are environments classified?</a:t>
            </a:r>
          </a:p>
        </p:txBody>
      </p:sp>
      <p:graphicFrame>
        <p:nvGraphicFramePr>
          <p:cNvPr id="5" name="Content Placeholder 2">
            <a:extLst>
              <a:ext uri="{FF2B5EF4-FFF2-40B4-BE49-F238E27FC236}">
                <a16:creationId xmlns:a16="http://schemas.microsoft.com/office/drawing/2014/main" id="{DFA12CA2-24DA-3785-0DCF-A2EFAE623FC4}"/>
              </a:ext>
            </a:extLst>
          </p:cNvPr>
          <p:cNvGraphicFramePr>
            <a:graphicFrameLocks noGrp="1"/>
          </p:cNvGraphicFramePr>
          <p:nvPr>
            <p:ph idx="1"/>
          </p:nvPr>
        </p:nvGraphicFramePr>
        <p:xfrm>
          <a:off x="838200" y="1951348"/>
          <a:ext cx="10515600" cy="4723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174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941C-2DB5-4BF0-A31E-323E6A30CA3F}"/>
              </a:ext>
            </a:extLst>
          </p:cNvPr>
          <p:cNvSpPr>
            <a:spLocks noGrp="1"/>
          </p:cNvSpPr>
          <p:nvPr>
            <p:ph type="title"/>
          </p:nvPr>
        </p:nvSpPr>
        <p:spPr>
          <a:xfrm>
            <a:off x="5297762" y="329184"/>
            <a:ext cx="6251110" cy="1783080"/>
          </a:xfrm>
        </p:spPr>
        <p:txBody>
          <a:bodyPr anchor="b">
            <a:normAutofit/>
          </a:bodyPr>
          <a:lstStyle/>
          <a:p>
            <a:r>
              <a:rPr lang="en-AU" sz="5400"/>
              <a:t>Types of environments</a:t>
            </a:r>
          </a:p>
        </p:txBody>
      </p:sp>
      <p:pic>
        <p:nvPicPr>
          <p:cNvPr id="5" name="Picture 4" descr="Elevated view of marsh and tidelands at dusk">
            <a:extLst>
              <a:ext uri="{FF2B5EF4-FFF2-40B4-BE49-F238E27FC236}">
                <a16:creationId xmlns:a16="http://schemas.microsoft.com/office/drawing/2014/main" id="{43732F22-9685-C7FD-CC19-0150763AE69D}"/>
              </a:ext>
            </a:extLst>
          </p:cNvPr>
          <p:cNvPicPr>
            <a:picLocks noChangeAspect="1"/>
          </p:cNvPicPr>
          <p:nvPr/>
        </p:nvPicPr>
        <p:blipFill rotWithShape="1">
          <a:blip r:embed="rId2"/>
          <a:srcRect l="34254" r="204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076DC7F7-EEC7-4F49-B8B0-329CD21CFDDF}"/>
              </a:ext>
            </a:extLst>
          </p:cNvPr>
          <p:cNvSpPr>
            <a:spLocks noGrp="1"/>
          </p:cNvSpPr>
          <p:nvPr>
            <p:ph idx="1"/>
          </p:nvPr>
        </p:nvSpPr>
        <p:spPr>
          <a:xfrm>
            <a:off x="5297762" y="2706624"/>
            <a:ext cx="6251110" cy="3483864"/>
          </a:xfrm>
        </p:spPr>
        <p:txBody>
          <a:bodyPr>
            <a:normAutofit/>
          </a:bodyPr>
          <a:lstStyle/>
          <a:p>
            <a:r>
              <a:rPr lang="en-AU" sz="2200" b="1" dirty="0"/>
              <a:t>Land – deserts, forests</a:t>
            </a:r>
          </a:p>
          <a:p>
            <a:pPr marL="0" indent="0">
              <a:buNone/>
            </a:pPr>
            <a:r>
              <a:rPr lang="en-AU" sz="2200" dirty="0"/>
              <a:t>Land cover – the physical land type covering the Earth’s surface, including vegetation, water, ice and bare soil.</a:t>
            </a:r>
          </a:p>
          <a:p>
            <a:r>
              <a:rPr lang="en-AU" sz="2200" b="1" dirty="0"/>
              <a:t>Inland water environments – wetlands</a:t>
            </a:r>
          </a:p>
          <a:p>
            <a:r>
              <a:rPr lang="en-AU" sz="2200" b="1" dirty="0"/>
              <a:t>Coastal environments </a:t>
            </a:r>
          </a:p>
          <a:p>
            <a:r>
              <a:rPr lang="en-AU" sz="2200" b="1" dirty="0"/>
              <a:t>Marine environments</a:t>
            </a:r>
          </a:p>
          <a:p>
            <a:r>
              <a:rPr lang="en-AU" sz="2200" b="1" dirty="0"/>
              <a:t>Urban environments</a:t>
            </a:r>
          </a:p>
          <a:p>
            <a:endParaRPr lang="en-AU" sz="2200" b="1" dirty="0"/>
          </a:p>
          <a:p>
            <a:pPr marL="0" indent="0">
              <a:buNone/>
            </a:pPr>
            <a:endParaRPr lang="en-AU" sz="2200" dirty="0"/>
          </a:p>
        </p:txBody>
      </p:sp>
    </p:spTree>
    <p:extLst>
      <p:ext uri="{BB962C8B-B14F-4D97-AF65-F5344CB8AC3E}">
        <p14:creationId xmlns:p14="http://schemas.microsoft.com/office/powerpoint/2010/main" val="1151195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ASA - Satellites and the City: NASA Scientists Encourage Satellite  Observations to Improve Our Understanding of Urban Effects on Climate and  Weather">
            <a:extLst>
              <a:ext uri="{FF2B5EF4-FFF2-40B4-BE49-F238E27FC236}">
                <a16:creationId xmlns:a16="http://schemas.microsoft.com/office/drawing/2014/main" id="{B6521EF4-470E-4241-BDEC-6C4668748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89" y="0"/>
            <a:ext cx="99515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4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28368" y="4522156"/>
            <a:ext cx="4937937" cy="1363215"/>
          </a:xfrm>
        </p:spPr>
        <p:txBody>
          <a:bodyPr anchor="t">
            <a:normAutofit/>
          </a:bodyPr>
          <a:lstStyle/>
          <a:p>
            <a:r>
              <a:rPr lang="en-AU" sz="4400" b="1" dirty="0"/>
              <a:t>Processes of land cover change</a:t>
            </a:r>
          </a:p>
        </p:txBody>
      </p:sp>
      <p:pic>
        <p:nvPicPr>
          <p:cNvPr id="6" name="Picture 5" descr="A lake with rocks and mountains in the background&#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t="22145" r="-1" b="-1"/>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8" name="Content Placeholder 3" descr="A large building next to a body of water with Marina Bay Sands in the background&#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17056" r="16251" b="3"/>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pic>
        <p:nvPicPr>
          <p:cNvPr id="9" name="Picture 8" descr="Image result for Deforestation in Southeast Asia"/>
          <p:cNvPicPr/>
          <p:nvPr/>
        </p:nvPicPr>
        <p:blipFill rotWithShape="1">
          <a:blip r:embed="rId5">
            <a:extLst>
              <a:ext uri="{28A0092B-C50C-407E-A947-70E740481C1C}">
                <a14:useLocalDpi xmlns:a14="http://schemas.microsoft.com/office/drawing/2010/main" val="0"/>
              </a:ext>
            </a:extLst>
          </a:blip>
          <a:srcRect l="19080" r="14170" b="-1"/>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p:spPr>
      </p:pic>
      <p:pic>
        <p:nvPicPr>
          <p:cNvPr id="7" name="Content Placeholder 3" descr="A busy city street with cars and people&#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l="13929" r="13526" b="3"/>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pic>
        <p:nvPicPr>
          <p:cNvPr id="4" name="Picture 3" descr="A landscape with a green field&#10;&#10;Description automatically generated with medium confidence"/>
          <p:cNvPicPr>
            <a:picLocks noChangeAspect="1"/>
          </p:cNvPicPr>
          <p:nvPr/>
        </p:nvPicPr>
        <p:blipFill rotWithShape="1">
          <a:blip r:embed="rId7">
            <a:extLst>
              <a:ext uri="{28A0092B-C50C-407E-A947-70E740481C1C}">
                <a14:useLocalDpi xmlns:a14="http://schemas.microsoft.com/office/drawing/2010/main" val="0"/>
              </a:ext>
            </a:extLst>
          </a:blip>
          <a:srcRect l="23555" r="26960" b="2"/>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extLst>
      <p:ext uri="{BB962C8B-B14F-4D97-AF65-F5344CB8AC3E}">
        <p14:creationId xmlns:p14="http://schemas.microsoft.com/office/powerpoint/2010/main" val="178797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3788" y="365125"/>
            <a:ext cx="4840010" cy="1807305"/>
          </a:xfrm>
        </p:spPr>
        <p:txBody>
          <a:bodyPr>
            <a:normAutofit/>
          </a:bodyPr>
          <a:lstStyle/>
          <a:p>
            <a:r>
              <a:rPr lang="en-AU" b="1"/>
              <a:t>Deforestation</a:t>
            </a:r>
          </a:p>
        </p:txBody>
      </p:sp>
      <p:pic>
        <p:nvPicPr>
          <p:cNvPr id="5" name="Picture 4" descr="Green trees in the forest">
            <a:extLst>
              <a:ext uri="{FF2B5EF4-FFF2-40B4-BE49-F238E27FC236}">
                <a16:creationId xmlns:a16="http://schemas.microsoft.com/office/drawing/2014/main" id="{6EF97583-0B63-A152-EEEB-ACB718E0EA2E}"/>
              </a:ext>
            </a:extLst>
          </p:cNvPr>
          <p:cNvPicPr>
            <a:picLocks noChangeAspect="1"/>
          </p:cNvPicPr>
          <p:nvPr/>
        </p:nvPicPr>
        <p:blipFill rotWithShape="1">
          <a:blip r:embed="rId2"/>
          <a:srcRect l="10363" r="2274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5875518" y="2344448"/>
            <a:ext cx="6116549" cy="3843666"/>
          </a:xfrm>
        </p:spPr>
        <p:txBody>
          <a:bodyPr>
            <a:normAutofit/>
          </a:bodyPr>
          <a:lstStyle/>
          <a:p>
            <a:pPr marL="0" indent="0">
              <a:buNone/>
            </a:pPr>
            <a:r>
              <a:rPr lang="en-AU" sz="2000" dirty="0"/>
              <a:t>Deforestation is the removal or clearing of forests.</a:t>
            </a:r>
          </a:p>
          <a:p>
            <a:r>
              <a:rPr lang="en-AU" sz="2000" dirty="0"/>
              <a:t>The forest land is converted to other uses e.g. agricultural land use.</a:t>
            </a:r>
          </a:p>
          <a:p>
            <a:pPr marL="0" indent="0">
              <a:buNone/>
            </a:pPr>
            <a:r>
              <a:rPr lang="en-AU" sz="2000" dirty="0"/>
              <a:t>The main drivers are;</a:t>
            </a:r>
          </a:p>
          <a:p>
            <a:pPr>
              <a:buFont typeface="Wingdings" panose="05000000000000000000" pitchFamily="2" charset="2"/>
              <a:buChar char="v"/>
            </a:pPr>
            <a:r>
              <a:rPr lang="en-AU" sz="2000" dirty="0"/>
              <a:t> agriculture, land-clearing for planting crops, or livestock.</a:t>
            </a:r>
          </a:p>
          <a:p>
            <a:pPr>
              <a:buFont typeface="Wingdings" panose="05000000000000000000" pitchFamily="2" charset="2"/>
              <a:buChar char="v"/>
            </a:pPr>
            <a:r>
              <a:rPr lang="en-AU" sz="2000" dirty="0"/>
              <a:t> Growing population and urban sprawl have forced further land clearing in urban/rural fringe areas. </a:t>
            </a:r>
          </a:p>
        </p:txBody>
      </p:sp>
    </p:spTree>
    <p:extLst>
      <p:ext uri="{BB962C8B-B14F-4D97-AF65-F5344CB8AC3E}">
        <p14:creationId xmlns:p14="http://schemas.microsoft.com/office/powerpoint/2010/main" val="3367192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erial view of valley map">
            <a:extLst>
              <a:ext uri="{FF2B5EF4-FFF2-40B4-BE49-F238E27FC236}">
                <a16:creationId xmlns:a16="http://schemas.microsoft.com/office/drawing/2014/main" id="{98742FCE-830C-D045-807A-AE869E39E1B5}"/>
              </a:ext>
            </a:extLst>
          </p:cNvPr>
          <p:cNvPicPr>
            <a:picLocks noChangeAspect="1"/>
          </p:cNvPicPr>
          <p:nvPr/>
        </p:nvPicPr>
        <p:blipFill rotWithShape="1">
          <a:blip r:embed="rId2"/>
          <a:srcRect t="1316"/>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p:cNvSpPr>
            <a:spLocks noGrp="1"/>
          </p:cNvSpPr>
          <p:nvPr>
            <p:ph type="title"/>
          </p:nvPr>
        </p:nvSpPr>
        <p:spPr>
          <a:xfrm>
            <a:off x="449123" y="416519"/>
            <a:ext cx="5552090" cy="1336081"/>
          </a:xfrm>
        </p:spPr>
        <p:txBody>
          <a:bodyPr vert="horz" lIns="91440" tIns="45720" rIns="91440" bIns="45720" rtlCol="0" anchor="b">
            <a:normAutofit/>
          </a:bodyPr>
          <a:lstStyle/>
          <a:p>
            <a:r>
              <a:rPr lang="en-US" sz="3700" b="1" dirty="0">
                <a:solidFill>
                  <a:schemeClr val="bg1"/>
                </a:solidFill>
              </a:rPr>
              <a:t>Expansion and intensification of agriculture</a:t>
            </a:r>
          </a:p>
        </p:txBody>
      </p:sp>
      <p:sp>
        <p:nvSpPr>
          <p:cNvPr id="5" name="TextBox 4"/>
          <p:cNvSpPr txBox="1"/>
          <p:nvPr/>
        </p:nvSpPr>
        <p:spPr>
          <a:xfrm>
            <a:off x="5522976" y="3547872"/>
            <a:ext cx="6272783" cy="344728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400" dirty="0"/>
              <a:t>The world’s population is increasing at an average of 200, 000 people a day.  This increasing population requires to be fed, so we have seen a trend of increasing land being used for agricultural.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Arable land per capita has decreased over the years as there is very little undeveloped farmland left.  Much of the remaining land is either desert, ice or forest. </a:t>
            </a:r>
          </a:p>
          <a:p>
            <a:pPr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2544953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529" y="209677"/>
            <a:ext cx="6614530" cy="1952744"/>
          </a:xfrm>
        </p:spPr>
        <p:txBody>
          <a:bodyPr>
            <a:normAutofit/>
          </a:bodyPr>
          <a:lstStyle/>
          <a:p>
            <a:pPr algn="ctr"/>
            <a:r>
              <a:rPr lang="en-AU" b="1" dirty="0">
                <a:latin typeface="Amasis MT Pro Black" panose="02040A04050005020304" pitchFamily="18" charset="0"/>
              </a:rPr>
              <a:t>Land and soil degradation</a:t>
            </a:r>
            <a:br>
              <a:rPr lang="en-AU" dirty="0"/>
            </a:br>
            <a:endParaRPr lang="en-AU" dirty="0"/>
          </a:p>
        </p:txBody>
      </p:sp>
      <p:pic>
        <p:nvPicPr>
          <p:cNvPr id="7" name="Graphic 6" descr="Forest scene">
            <a:extLst>
              <a:ext uri="{FF2B5EF4-FFF2-40B4-BE49-F238E27FC236}">
                <a16:creationId xmlns:a16="http://schemas.microsoft.com/office/drawing/2014/main" id="{103FEE9B-7A37-89A9-5CFE-7815BC8210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3" name="Content Placeholder 2"/>
          <p:cNvSpPr>
            <a:spLocks noGrp="1"/>
          </p:cNvSpPr>
          <p:nvPr>
            <p:ph idx="1"/>
          </p:nvPr>
        </p:nvSpPr>
        <p:spPr>
          <a:xfrm>
            <a:off x="4279392" y="576073"/>
            <a:ext cx="7638156" cy="5015674"/>
          </a:xfrm>
        </p:spPr>
        <p:txBody>
          <a:bodyPr>
            <a:noAutofit/>
          </a:bodyPr>
          <a:lstStyle/>
          <a:p>
            <a:r>
              <a:rPr lang="en-AU" sz="3200" b="1" dirty="0"/>
              <a:t>Land degradation – </a:t>
            </a:r>
            <a:r>
              <a:rPr lang="en-AU" sz="3200" dirty="0"/>
              <a:t>the decline in the quality of natural land resources, commonly caused by improper use. It includes soil degradation</a:t>
            </a:r>
          </a:p>
          <a:p>
            <a:r>
              <a:rPr lang="en-AU" sz="3200" dirty="0"/>
              <a:t>It includes the adverse effects of overgrazing, excessive tillage, erosion, sediment deposition, mining, urbanisation, disposal of industrial wastes, road construction, decline of plant communities and the effects of noxious plants and animals. </a:t>
            </a:r>
          </a:p>
          <a:p>
            <a:r>
              <a:rPr lang="en-AU" sz="3200" dirty="0"/>
              <a:t>Desertification is a significant impact of soil degradation.</a:t>
            </a:r>
          </a:p>
        </p:txBody>
      </p:sp>
    </p:spTree>
    <p:extLst>
      <p:ext uri="{BB962C8B-B14F-4D97-AF65-F5344CB8AC3E}">
        <p14:creationId xmlns:p14="http://schemas.microsoft.com/office/powerpoint/2010/main" val="76657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3788" y="365125"/>
            <a:ext cx="4840010" cy="1807305"/>
          </a:xfrm>
        </p:spPr>
        <p:txBody>
          <a:bodyPr>
            <a:normAutofit/>
          </a:bodyPr>
          <a:lstStyle/>
          <a:p>
            <a:pPr algn="ctr"/>
            <a:r>
              <a:rPr lang="en-AU" b="1" dirty="0">
                <a:solidFill>
                  <a:schemeClr val="accent6">
                    <a:lumMod val="75000"/>
                  </a:schemeClr>
                </a:solidFill>
              </a:rPr>
              <a:t>Biodiversity</a:t>
            </a:r>
          </a:p>
        </p:txBody>
      </p:sp>
      <p:pic>
        <p:nvPicPr>
          <p:cNvPr id="5" name="Picture 4" descr="Small bird on log">
            <a:extLst>
              <a:ext uri="{FF2B5EF4-FFF2-40B4-BE49-F238E27FC236}">
                <a16:creationId xmlns:a16="http://schemas.microsoft.com/office/drawing/2014/main" id="{42A725F9-A0A1-8005-BFCD-287906E0C0FC}"/>
              </a:ext>
            </a:extLst>
          </p:cNvPr>
          <p:cNvPicPr>
            <a:picLocks noChangeAspect="1"/>
          </p:cNvPicPr>
          <p:nvPr/>
        </p:nvPicPr>
        <p:blipFill rotWithShape="1">
          <a:blip r:embed="rId2"/>
          <a:srcRect l="9538" r="3092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5749191" y="2333297"/>
            <a:ext cx="6369203" cy="3843666"/>
          </a:xfrm>
        </p:spPr>
        <p:txBody>
          <a:bodyPr>
            <a:normAutofit/>
          </a:bodyPr>
          <a:lstStyle/>
          <a:p>
            <a:r>
              <a:rPr lang="en-US" sz="4800" dirty="0"/>
              <a:t>The type, number and variety of living organisms within a given environment.</a:t>
            </a:r>
            <a:endParaRPr lang="en-AU" sz="4800" dirty="0"/>
          </a:p>
        </p:txBody>
      </p:sp>
    </p:spTree>
    <p:extLst>
      <p:ext uri="{BB962C8B-B14F-4D97-AF65-F5344CB8AC3E}">
        <p14:creationId xmlns:p14="http://schemas.microsoft.com/office/powerpoint/2010/main" val="409334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nstruction vehicle">
            <a:extLst>
              <a:ext uri="{FF2B5EF4-FFF2-40B4-BE49-F238E27FC236}">
                <a16:creationId xmlns:a16="http://schemas.microsoft.com/office/drawing/2014/main" id="{D26FA852-DE50-BD71-90A6-E8E5970C21B4}"/>
              </a:ext>
            </a:extLst>
          </p:cNvPr>
          <p:cNvPicPr>
            <a:picLocks noChangeAspect="1"/>
          </p:cNvPicPr>
          <p:nvPr/>
        </p:nvPicPr>
        <p:blipFill rotWithShape="1">
          <a:blip r:embed="rId2"/>
          <a:srcRect r="5882" b="-1"/>
          <a:stretch/>
        </p:blipFill>
        <p:spPr>
          <a:xfrm>
            <a:off x="5278092" y="10"/>
            <a:ext cx="6913906" cy="6857990"/>
          </a:xfrm>
          <a:prstGeom prst="rect">
            <a:avLst/>
          </a:prstGeom>
        </p:spPr>
      </p:pic>
      <p:sp>
        <p:nvSpPr>
          <p:cNvPr id="2" name="Title 1"/>
          <p:cNvSpPr>
            <a:spLocks noGrp="1"/>
          </p:cNvSpPr>
          <p:nvPr>
            <p:ph type="title"/>
          </p:nvPr>
        </p:nvSpPr>
        <p:spPr>
          <a:xfrm>
            <a:off x="6954835" y="4863973"/>
            <a:ext cx="3822189" cy="1899912"/>
          </a:xfrm>
        </p:spPr>
        <p:txBody>
          <a:bodyPr>
            <a:normAutofit/>
          </a:bodyPr>
          <a:lstStyle/>
          <a:p>
            <a:r>
              <a:rPr lang="en-AU" sz="8000" b="1" dirty="0">
                <a:latin typeface="ADLaM Display" panose="02010000000000000000" pitchFamily="2" charset="0"/>
                <a:ea typeface="ADLaM Display" panose="02010000000000000000" pitchFamily="2" charset="0"/>
                <a:cs typeface="ADLaM Display" panose="02010000000000000000" pitchFamily="2" charset="0"/>
              </a:rPr>
              <a:t>Mining</a:t>
            </a:r>
          </a:p>
        </p:txBody>
      </p:sp>
      <p:sp>
        <p:nvSpPr>
          <p:cNvPr id="3" name="Content Placeholder 2"/>
          <p:cNvSpPr>
            <a:spLocks noGrp="1"/>
          </p:cNvSpPr>
          <p:nvPr>
            <p:ph idx="1"/>
          </p:nvPr>
        </p:nvSpPr>
        <p:spPr>
          <a:xfrm>
            <a:off x="115490" y="516636"/>
            <a:ext cx="4826620" cy="5824728"/>
          </a:xfrm>
        </p:spPr>
        <p:txBody>
          <a:bodyPr>
            <a:noAutofit/>
          </a:bodyPr>
          <a:lstStyle/>
          <a:p>
            <a:r>
              <a:rPr lang="en-AU" sz="2000" dirty="0"/>
              <a:t>Mining is an important industry for many countries including Australia. </a:t>
            </a:r>
          </a:p>
          <a:p>
            <a:r>
              <a:rPr lang="en-AU" sz="2000" dirty="0"/>
              <a:t>Australia is very regulated; however, many countries are not. </a:t>
            </a:r>
          </a:p>
          <a:p>
            <a:pPr marL="114300" indent="0">
              <a:buNone/>
            </a:pPr>
            <a:r>
              <a:rPr lang="en-AU" sz="2000" dirty="0"/>
              <a:t>For example, illegal gold mining occurs in Venezuela which threatens their river systems due to the erosion caused through their mining practices and the fact that mercury (used in the processes to separate the gold) is washed down the river system.  Large tracts of land have been cleared for these mines to be established and once they are finished, there is no rehabilitation of the land. </a:t>
            </a:r>
          </a:p>
        </p:txBody>
      </p:sp>
    </p:spTree>
    <p:extLst>
      <p:ext uri="{BB962C8B-B14F-4D97-AF65-F5344CB8AC3E}">
        <p14:creationId xmlns:p14="http://schemas.microsoft.com/office/powerpoint/2010/main" val="67984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251316" cy="1807305"/>
          </a:xfrm>
        </p:spPr>
        <p:txBody>
          <a:bodyPr>
            <a:noAutofit/>
          </a:bodyPr>
          <a:lstStyle/>
          <a:p>
            <a:r>
              <a:rPr lang="en-AU" sz="8000" b="1" dirty="0">
                <a:solidFill>
                  <a:schemeClr val="accent5">
                    <a:lumMod val="60000"/>
                    <a:lumOff val="40000"/>
                  </a:schemeClr>
                </a:solidFill>
              </a:rPr>
              <a:t>Land reclamation</a:t>
            </a:r>
          </a:p>
        </p:txBody>
      </p:sp>
      <p:sp>
        <p:nvSpPr>
          <p:cNvPr id="3" name="Content Placeholder 2"/>
          <p:cNvSpPr>
            <a:spLocks noGrp="1"/>
          </p:cNvSpPr>
          <p:nvPr>
            <p:ph idx="1"/>
          </p:nvPr>
        </p:nvSpPr>
        <p:spPr>
          <a:xfrm>
            <a:off x="99989" y="3201084"/>
            <a:ext cx="6253976" cy="3843666"/>
          </a:xfrm>
        </p:spPr>
        <p:txBody>
          <a:bodyPr>
            <a:normAutofit/>
          </a:bodyPr>
          <a:lstStyle/>
          <a:p>
            <a:r>
              <a:rPr lang="en-US" sz="2000" b="1" dirty="0"/>
              <a:t>Land reclamation</a:t>
            </a:r>
            <a:r>
              <a:rPr lang="en-US" sz="2000" dirty="0"/>
              <a:t>, usually known as </a:t>
            </a:r>
            <a:r>
              <a:rPr lang="en-US" sz="2000" b="1" dirty="0"/>
              <a:t>reclamation</a:t>
            </a:r>
            <a:r>
              <a:rPr lang="en-US" sz="2000" dirty="0"/>
              <a:t>, is the process of creating new land from ocean, riverbeds, or lake beds. </a:t>
            </a:r>
          </a:p>
          <a:p>
            <a:r>
              <a:rPr lang="en-US" sz="2000" dirty="0"/>
              <a:t>Environmental impacts lead to loss of biodiversity as aquatic ecosystems become terrestrial. </a:t>
            </a:r>
          </a:p>
          <a:p>
            <a:r>
              <a:rPr lang="en-US" sz="2000" dirty="0"/>
              <a:t>Drainage of wetlands to turn into land interrupts ecosystems, leading to loss of biodiversity.</a:t>
            </a:r>
          </a:p>
          <a:p>
            <a:endParaRPr lang="en-AU" sz="2000" dirty="0"/>
          </a:p>
        </p:txBody>
      </p:sp>
      <p:pic>
        <p:nvPicPr>
          <p:cNvPr id="5" name="Picture 4" descr="Arial view of a river, dam and lake">
            <a:extLst>
              <a:ext uri="{FF2B5EF4-FFF2-40B4-BE49-F238E27FC236}">
                <a16:creationId xmlns:a16="http://schemas.microsoft.com/office/drawing/2014/main" id="{3BB8B0AF-A4D9-CF79-5672-ACC0625710D6}"/>
              </a:ext>
            </a:extLst>
          </p:cNvPr>
          <p:cNvPicPr>
            <a:picLocks noChangeAspect="1"/>
          </p:cNvPicPr>
          <p:nvPr/>
        </p:nvPicPr>
        <p:blipFill rotWithShape="1">
          <a:blip r:embed="rId2"/>
          <a:srcRect l="6584" r="64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02353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erial view of skyscrapers">
            <a:extLst>
              <a:ext uri="{FF2B5EF4-FFF2-40B4-BE49-F238E27FC236}">
                <a16:creationId xmlns:a16="http://schemas.microsoft.com/office/drawing/2014/main" id="{AC3BB65B-0E59-2EA2-BA00-4EE2F0473152}"/>
              </a:ext>
            </a:extLst>
          </p:cNvPr>
          <p:cNvPicPr>
            <a:picLocks noChangeAspect="1"/>
          </p:cNvPicPr>
          <p:nvPr/>
        </p:nvPicPr>
        <p:blipFill rotWithShape="1">
          <a:blip r:embed="rId2"/>
          <a:srcRect r="5882" b="-1"/>
          <a:stretch/>
        </p:blipFill>
        <p:spPr>
          <a:xfrm>
            <a:off x="6096000" y="10"/>
            <a:ext cx="6095998" cy="6857990"/>
          </a:xfrm>
          <a:prstGeom prst="rect">
            <a:avLst/>
          </a:prstGeom>
        </p:spPr>
      </p:pic>
      <p:sp>
        <p:nvSpPr>
          <p:cNvPr id="2" name="Title 1"/>
          <p:cNvSpPr>
            <a:spLocks noGrp="1"/>
          </p:cNvSpPr>
          <p:nvPr>
            <p:ph type="title"/>
          </p:nvPr>
        </p:nvSpPr>
        <p:spPr>
          <a:xfrm>
            <a:off x="1091855" y="120245"/>
            <a:ext cx="3822189" cy="1899912"/>
          </a:xfrm>
        </p:spPr>
        <p:txBody>
          <a:bodyPr>
            <a:normAutofit/>
          </a:bodyPr>
          <a:lstStyle/>
          <a:p>
            <a:pPr algn="ctr"/>
            <a:r>
              <a:rPr lang="en-AU" sz="4000" b="1" dirty="0"/>
              <a:t>Growth of urban settlements</a:t>
            </a:r>
          </a:p>
        </p:txBody>
      </p:sp>
      <p:sp>
        <p:nvSpPr>
          <p:cNvPr id="5" name="Content Placeholder 4"/>
          <p:cNvSpPr>
            <a:spLocks noGrp="1"/>
          </p:cNvSpPr>
          <p:nvPr>
            <p:ph idx="1"/>
          </p:nvPr>
        </p:nvSpPr>
        <p:spPr>
          <a:xfrm>
            <a:off x="111067" y="1912101"/>
            <a:ext cx="5783766" cy="3742762"/>
          </a:xfrm>
        </p:spPr>
        <p:txBody>
          <a:bodyPr>
            <a:noAutofit/>
          </a:bodyPr>
          <a:lstStyle/>
          <a:p>
            <a:r>
              <a:rPr lang="en-AU" sz="1800" dirty="0"/>
              <a:t>Urban growth has been occurring at an unprecedented rate over the last few decades.  In 2008 the split between the rural and urban population of the world became even.  There were 400 cities with a population over 1 million and 19 megacities.  </a:t>
            </a:r>
          </a:p>
          <a:p>
            <a:r>
              <a:rPr lang="en-AU" sz="1800" dirty="0"/>
              <a:t>Urbanisation is occurring quickly within developing countries. The need to sustain larger populations within urban areas, will put further pressure on the surrounding land. </a:t>
            </a:r>
          </a:p>
          <a:p>
            <a:r>
              <a:rPr lang="en-AU" sz="1800" dirty="0"/>
              <a:t>The main causes for urban growth are: Push &amp; Pull factors</a:t>
            </a:r>
          </a:p>
          <a:p>
            <a:pPr lvl="1"/>
            <a:r>
              <a:rPr lang="en-AU" sz="1800" i="1" dirty="0"/>
              <a:t>Lack of employment opportunities in rural areas</a:t>
            </a:r>
          </a:p>
          <a:p>
            <a:pPr lvl="1"/>
            <a:r>
              <a:rPr lang="en-AU" sz="1800" i="1" dirty="0"/>
              <a:t>Higher standard of living and job opportunities in urban areas.</a:t>
            </a:r>
          </a:p>
          <a:p>
            <a:pPr lvl="1"/>
            <a:r>
              <a:rPr lang="en-AU" sz="1800" i="1" dirty="0"/>
              <a:t>Better medical conditions including successful births and longer life expectancy in urban areas. </a:t>
            </a:r>
          </a:p>
        </p:txBody>
      </p:sp>
    </p:spTree>
    <p:extLst>
      <p:ext uri="{BB962C8B-B14F-4D97-AF65-F5344CB8AC3E}">
        <p14:creationId xmlns:p14="http://schemas.microsoft.com/office/powerpoint/2010/main" val="240154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 living in urban and rural areas&#10;&#10;Description automatically generated">
            <a:extLst>
              <a:ext uri="{FF2B5EF4-FFF2-40B4-BE49-F238E27FC236}">
                <a16:creationId xmlns:a16="http://schemas.microsoft.com/office/drawing/2014/main" id="{B62A16C6-E488-4508-94FF-74EDD8637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9715500" cy="6858000"/>
          </a:xfrm>
          <a:prstGeom prst="rect">
            <a:avLst/>
          </a:prstGeom>
        </p:spPr>
      </p:pic>
    </p:spTree>
    <p:extLst>
      <p:ext uri="{BB962C8B-B14F-4D97-AF65-F5344CB8AC3E}">
        <p14:creationId xmlns:p14="http://schemas.microsoft.com/office/powerpoint/2010/main" val="2583893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13ED5055-0280-392B-5AF4-17DB2F0D7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9715500" cy="6858000"/>
          </a:xfrm>
          <a:prstGeom prst="rect">
            <a:avLst/>
          </a:prstGeom>
        </p:spPr>
      </p:pic>
    </p:spTree>
    <p:extLst>
      <p:ext uri="{BB962C8B-B14F-4D97-AF65-F5344CB8AC3E}">
        <p14:creationId xmlns:p14="http://schemas.microsoft.com/office/powerpoint/2010/main" val="3319287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growth in different colors&#10;&#10;Description automatically generated">
            <a:extLst>
              <a:ext uri="{FF2B5EF4-FFF2-40B4-BE49-F238E27FC236}">
                <a16:creationId xmlns:a16="http://schemas.microsoft.com/office/drawing/2014/main" id="{7FE52B4E-F57F-478E-B2A1-12774EC9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9715500" cy="6858000"/>
          </a:xfrm>
          <a:prstGeom prst="rect">
            <a:avLst/>
          </a:prstGeom>
        </p:spPr>
      </p:pic>
    </p:spTree>
    <p:extLst>
      <p:ext uri="{BB962C8B-B14F-4D97-AF65-F5344CB8AC3E}">
        <p14:creationId xmlns:p14="http://schemas.microsoft.com/office/powerpoint/2010/main" val="72844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The projected growth of urban population and cities in 2030 compared to...  | Download Scientific Diagram">
            <a:extLst>
              <a:ext uri="{FF2B5EF4-FFF2-40B4-BE49-F238E27FC236}">
                <a16:creationId xmlns:a16="http://schemas.microsoft.com/office/drawing/2014/main" id="{195B71EA-AD14-4C24-BEC8-3A0FC91639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054" name="Picture 6" descr="Mapped: The World's Next Megacities by 2030">
            <a:extLst>
              <a:ext uri="{FF2B5EF4-FFF2-40B4-BE49-F238E27FC236}">
                <a16:creationId xmlns:a16="http://schemas.microsoft.com/office/drawing/2014/main" id="{28B1C27C-FF17-45D4-9629-E8142EBAD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571" y="0"/>
            <a:ext cx="742671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5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058C7A4F-0D69-40B1-B9D9-609A393E3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9715500" cy="6858000"/>
          </a:xfrm>
          <a:prstGeom prst="rect">
            <a:avLst/>
          </a:prstGeom>
        </p:spPr>
      </p:pic>
    </p:spTree>
    <p:extLst>
      <p:ext uri="{BB962C8B-B14F-4D97-AF65-F5344CB8AC3E}">
        <p14:creationId xmlns:p14="http://schemas.microsoft.com/office/powerpoint/2010/main" val="409079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243DC1FC-14AA-4920-BE2C-3C76BD0C4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9715500" cy="6858000"/>
          </a:xfrm>
          <a:prstGeom prst="rect">
            <a:avLst/>
          </a:prstGeom>
        </p:spPr>
      </p:pic>
    </p:spTree>
    <p:extLst>
      <p:ext uri="{BB962C8B-B14F-4D97-AF65-F5344CB8AC3E}">
        <p14:creationId xmlns:p14="http://schemas.microsoft.com/office/powerpoint/2010/main" val="69956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Title 1"/>
          <p:cNvSpPr>
            <a:spLocks noGrp="1"/>
          </p:cNvSpPr>
          <p:nvPr>
            <p:ph type="title"/>
          </p:nvPr>
        </p:nvSpPr>
        <p:spPr>
          <a:xfrm>
            <a:off x="695325" y="203962"/>
            <a:ext cx="8229600" cy="1143000"/>
          </a:xfrm>
        </p:spPr>
        <p:txBody>
          <a:bodyPr/>
          <a:lstStyle/>
          <a:p>
            <a:pPr eaLnBrk="1" hangingPunct="1"/>
            <a:r>
              <a:rPr lang="en-AU" dirty="0"/>
              <a:t>Choropleth Map</a:t>
            </a:r>
          </a:p>
        </p:txBody>
      </p:sp>
      <p:sp>
        <p:nvSpPr>
          <p:cNvPr id="260098" name="Content Placeholder 2"/>
          <p:cNvSpPr>
            <a:spLocks noGrp="1"/>
          </p:cNvSpPr>
          <p:nvPr>
            <p:ph idx="1"/>
          </p:nvPr>
        </p:nvSpPr>
        <p:spPr>
          <a:xfrm>
            <a:off x="466344" y="1268413"/>
            <a:ext cx="10273095" cy="4525962"/>
          </a:xfrm>
        </p:spPr>
        <p:txBody>
          <a:bodyPr/>
          <a:lstStyle/>
          <a:p>
            <a:pPr eaLnBrk="1" hangingPunct="1"/>
            <a:r>
              <a:rPr lang="en-AU" dirty="0">
                <a:highlight>
                  <a:srgbClr val="FFFF00"/>
                </a:highlight>
              </a:rPr>
              <a:t>These types of maps use areal shapes or polygons to show spatial information.</a:t>
            </a:r>
          </a:p>
          <a:p>
            <a:pPr eaLnBrk="1" hangingPunct="1"/>
            <a:r>
              <a:rPr lang="en-AU" dirty="0">
                <a:highlight>
                  <a:srgbClr val="FFFF00"/>
                </a:highlight>
              </a:rPr>
              <a:t>Different shades of colour  </a:t>
            </a:r>
          </a:p>
          <a:p>
            <a:pPr eaLnBrk="1" hangingPunct="1"/>
            <a:r>
              <a:rPr lang="en-AU" dirty="0"/>
              <a:t>The most common method of presentation is to use colours or shading based on the number of categories into which the data has been classified. The polygon is often based on an area for which statistical information is readily available, such as a suburb, local government area or a country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648037" y="1298448"/>
            <a:ext cx="5895178" cy="4099642"/>
          </a:xfrm>
        </p:spPr>
        <p:txBody>
          <a:bodyPr vert="horz" lIns="91440" tIns="45720" rIns="91440" bIns="45720" rtlCol="0" anchor="b">
            <a:normAutofit/>
          </a:bodyPr>
          <a:lstStyle/>
          <a:p>
            <a:r>
              <a:rPr lang="en-US" sz="6600" b="1" kern="1200" dirty="0">
                <a:solidFill>
                  <a:srgbClr val="FFFFFF"/>
                </a:solidFill>
                <a:latin typeface="+mj-lt"/>
                <a:ea typeface="+mj-ea"/>
                <a:cs typeface="+mj-cs"/>
              </a:rPr>
              <a:t>Anthropogenic Biomes</a:t>
            </a:r>
          </a:p>
        </p:txBody>
      </p:sp>
      <p:sp>
        <p:nvSpPr>
          <p:cNvPr id="3" name="Content Placeholder 2"/>
          <p:cNvSpPr>
            <a:spLocks noGrp="1"/>
          </p:cNvSpPr>
          <p:nvPr>
            <p:ph idx="1"/>
          </p:nvPr>
        </p:nvSpPr>
        <p:spPr>
          <a:xfrm>
            <a:off x="8038763" y="1060356"/>
            <a:ext cx="3505200" cy="4269549"/>
          </a:xfrm>
        </p:spPr>
        <p:txBody>
          <a:bodyPr vert="horz" lIns="91440" tIns="45720" rIns="91440" bIns="45720" rtlCol="0" anchor="b">
            <a:noAutofit/>
          </a:bodyPr>
          <a:lstStyle/>
          <a:p>
            <a:pPr marL="0" indent="0">
              <a:buNone/>
            </a:pPr>
            <a:r>
              <a:rPr lang="en-US" sz="4800" kern="1200" dirty="0">
                <a:solidFill>
                  <a:schemeClr val="tx1"/>
                </a:solidFill>
                <a:latin typeface="+mn-lt"/>
                <a:ea typeface="+mn-ea"/>
                <a:cs typeface="+mn-cs"/>
              </a:rPr>
              <a:t>Biomes that are the result of sustained direct human interactions with ecosystems.</a:t>
            </a:r>
          </a:p>
        </p:txBody>
      </p:sp>
      <p:sp>
        <p:nvSpPr>
          <p:cNvPr id="12"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50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Title 1"/>
          <p:cNvSpPr>
            <a:spLocks noGrp="1"/>
          </p:cNvSpPr>
          <p:nvPr>
            <p:ph type="title"/>
          </p:nvPr>
        </p:nvSpPr>
        <p:spPr>
          <a:xfrm>
            <a:off x="2095500" y="0"/>
            <a:ext cx="8229600" cy="1143000"/>
          </a:xfrm>
        </p:spPr>
        <p:txBody>
          <a:bodyPr/>
          <a:lstStyle/>
          <a:p>
            <a:pPr eaLnBrk="1" hangingPunct="1"/>
            <a:r>
              <a:rPr lang="en-AU">
                <a:solidFill>
                  <a:srgbClr val="FF0000"/>
                </a:solidFill>
              </a:rPr>
              <a:t>Choropleth map</a:t>
            </a:r>
          </a:p>
        </p:txBody>
      </p:sp>
      <p:sp>
        <p:nvSpPr>
          <p:cNvPr id="262146" name="Content Placeholder 2"/>
          <p:cNvSpPr>
            <a:spLocks noGrp="1"/>
          </p:cNvSpPr>
          <p:nvPr>
            <p:ph idx="1"/>
          </p:nvPr>
        </p:nvSpPr>
        <p:spPr>
          <a:xfrm>
            <a:off x="182880" y="1268413"/>
            <a:ext cx="4555809" cy="4525962"/>
          </a:xfrm>
        </p:spPr>
        <p:txBody>
          <a:bodyPr/>
          <a:lstStyle/>
          <a:p>
            <a:pPr eaLnBrk="1" hangingPunct="1">
              <a:buFont typeface="Arial" charset="0"/>
              <a:buNone/>
            </a:pPr>
            <a:r>
              <a:rPr lang="en-AU" dirty="0"/>
              <a:t>   This choropleth  map shows the population number for local government areas of Perth </a:t>
            </a:r>
          </a:p>
        </p:txBody>
      </p:sp>
      <p:pic>
        <p:nvPicPr>
          <p:cNvPr id="262147" name="Picture 4"/>
          <p:cNvPicPr>
            <a:picLocks noChangeAspect="1" noChangeArrowheads="1"/>
          </p:cNvPicPr>
          <p:nvPr/>
        </p:nvPicPr>
        <p:blipFill>
          <a:blip r:embed="rId3"/>
          <a:srcRect l="4688" t="32291" r="82813" b="56728"/>
          <a:stretch>
            <a:fillRect/>
          </a:stretch>
        </p:blipFill>
        <p:spPr bwMode="auto">
          <a:xfrm>
            <a:off x="1213803" y="4576001"/>
            <a:ext cx="2493963" cy="1643062"/>
          </a:xfrm>
          <a:prstGeom prst="rect">
            <a:avLst/>
          </a:prstGeom>
          <a:noFill/>
          <a:ln w="9525">
            <a:noFill/>
            <a:miter lim="800000"/>
            <a:headEnd/>
            <a:tailEnd/>
          </a:ln>
        </p:spPr>
      </p:pic>
      <p:pic>
        <p:nvPicPr>
          <p:cNvPr id="262148" name="Picture 4"/>
          <p:cNvPicPr>
            <a:picLocks noChangeAspect="1" noChangeArrowheads="1"/>
          </p:cNvPicPr>
          <p:nvPr/>
        </p:nvPicPr>
        <p:blipFill>
          <a:blip r:embed="rId3"/>
          <a:srcRect l="22552" t="20833" r="17969" b="11458"/>
          <a:stretch>
            <a:fillRect/>
          </a:stretch>
        </p:blipFill>
        <p:spPr bwMode="auto">
          <a:xfrm>
            <a:off x="4738689" y="1063625"/>
            <a:ext cx="6284809" cy="5365751"/>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1910144" y="-94869"/>
            <a:ext cx="8229600" cy="1143001"/>
          </a:xfrm>
        </p:spPr>
        <p:txBody>
          <a:bodyPr/>
          <a:lstStyle/>
          <a:p>
            <a:pPr eaLnBrk="1" hangingPunct="1"/>
            <a:r>
              <a:rPr lang="en-AU" b="1" dirty="0">
                <a:solidFill>
                  <a:srgbClr val="FF0000"/>
                </a:solidFill>
              </a:rPr>
              <a:t>Proportional Symbol Maps</a:t>
            </a:r>
            <a:endParaRPr lang="en-AU" dirty="0">
              <a:solidFill>
                <a:srgbClr val="FF0000"/>
              </a:solidFill>
            </a:endParaRPr>
          </a:p>
        </p:txBody>
      </p:sp>
      <p:sp>
        <p:nvSpPr>
          <p:cNvPr id="270338" name="Content Placeholder 2"/>
          <p:cNvSpPr>
            <a:spLocks noGrp="1"/>
          </p:cNvSpPr>
          <p:nvPr>
            <p:ph idx="1"/>
          </p:nvPr>
        </p:nvSpPr>
        <p:spPr>
          <a:xfrm>
            <a:off x="776289" y="900113"/>
            <a:ext cx="9721023" cy="4525963"/>
          </a:xfrm>
        </p:spPr>
        <p:txBody>
          <a:bodyPr>
            <a:normAutofit/>
          </a:bodyPr>
          <a:lstStyle/>
          <a:p>
            <a:pPr eaLnBrk="1" hangingPunct="1"/>
            <a:r>
              <a:rPr lang="en-AU" sz="2000" dirty="0"/>
              <a:t>As the name implies, symbols (most often circles) are drawn proportional in size to the size of the variable (e.g. employment change) being represented. Proportional symbol maps are not dependent on the size of the area associated with the variable.  In other words, on a proportional symbol map of Europe, tiny Liechtenstein would have the same visual importance as Spain if their unemployment values were the same.  This is not the case with a choropleth map.</a:t>
            </a:r>
          </a:p>
          <a:p>
            <a:pPr eaLnBrk="1" hangingPunct="1"/>
            <a:r>
              <a:rPr lang="en-AU" sz="2000" dirty="0"/>
              <a:t>An example of </a:t>
            </a:r>
            <a:br>
              <a:rPr lang="en-AU" sz="2000" dirty="0"/>
            </a:br>
            <a:r>
              <a:rPr lang="en-AU" sz="2000" dirty="0"/>
              <a:t>proportional </a:t>
            </a:r>
            <a:br>
              <a:rPr lang="en-AU" sz="2000" dirty="0"/>
            </a:br>
            <a:r>
              <a:rPr lang="en-AU" sz="2000" dirty="0"/>
              <a:t>circles is shown </a:t>
            </a:r>
            <a:br>
              <a:rPr lang="en-AU" sz="2000" dirty="0"/>
            </a:br>
            <a:r>
              <a:rPr lang="en-AU" sz="2000" dirty="0"/>
              <a:t>on the Czech </a:t>
            </a:r>
            <a:br>
              <a:rPr lang="en-AU" sz="2000" dirty="0"/>
            </a:br>
            <a:r>
              <a:rPr lang="en-AU" sz="2000" dirty="0"/>
              <a:t>Republic Voting </a:t>
            </a:r>
            <a:br>
              <a:rPr lang="en-AU" sz="2000" dirty="0"/>
            </a:br>
            <a:r>
              <a:rPr lang="en-AU" sz="2000" dirty="0"/>
              <a:t>Register map</a:t>
            </a:r>
          </a:p>
          <a:p>
            <a:pPr eaLnBrk="1" hangingPunct="1"/>
            <a:endParaRPr lang="en-AU" dirty="0"/>
          </a:p>
        </p:txBody>
      </p:sp>
      <p:pic>
        <p:nvPicPr>
          <p:cNvPr id="270339" name="Picture 2" descr="http://geographyfieldwork.com/Choropleth2.gif"/>
          <p:cNvPicPr>
            <a:picLocks noChangeAspect="1" noChangeArrowheads="1"/>
          </p:cNvPicPr>
          <p:nvPr/>
        </p:nvPicPr>
        <p:blipFill>
          <a:blip r:embed="rId3"/>
          <a:srcRect/>
          <a:stretch>
            <a:fillRect/>
          </a:stretch>
        </p:blipFill>
        <p:spPr bwMode="auto">
          <a:xfrm>
            <a:off x="3884192" y="2734055"/>
            <a:ext cx="5735742" cy="364731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5" name="Picture 4" descr="popdistribution"/>
          <p:cNvPicPr>
            <a:picLocks noChangeAspect="1" noChangeArrowheads="1"/>
          </p:cNvPicPr>
          <p:nvPr/>
        </p:nvPicPr>
        <p:blipFill>
          <a:blip r:embed="rId3"/>
          <a:srcRect/>
          <a:stretch>
            <a:fillRect/>
          </a:stretch>
        </p:blipFill>
        <p:spPr bwMode="auto">
          <a:xfrm>
            <a:off x="6183694" y="981076"/>
            <a:ext cx="4787900" cy="4119563"/>
          </a:xfrm>
          <a:prstGeom prst="rect">
            <a:avLst/>
          </a:prstGeom>
          <a:noFill/>
          <a:ln w="9525">
            <a:noFill/>
            <a:miter lim="800000"/>
            <a:headEnd/>
            <a:tailEnd/>
          </a:ln>
        </p:spPr>
      </p:pic>
      <p:sp>
        <p:nvSpPr>
          <p:cNvPr id="272386" name="Title 1"/>
          <p:cNvSpPr>
            <a:spLocks noGrp="1"/>
          </p:cNvSpPr>
          <p:nvPr>
            <p:ph type="title"/>
          </p:nvPr>
        </p:nvSpPr>
        <p:spPr>
          <a:xfrm>
            <a:off x="812737" y="65088"/>
            <a:ext cx="8229600" cy="1143001"/>
          </a:xfrm>
        </p:spPr>
        <p:txBody>
          <a:bodyPr/>
          <a:lstStyle/>
          <a:p>
            <a:pPr algn="l" eaLnBrk="1" hangingPunct="1"/>
            <a:r>
              <a:rPr lang="en-AU" dirty="0">
                <a:solidFill>
                  <a:srgbClr val="FF0000"/>
                </a:solidFill>
              </a:rPr>
              <a:t>Dot Distribution Maps</a:t>
            </a:r>
          </a:p>
        </p:txBody>
      </p:sp>
      <p:sp>
        <p:nvSpPr>
          <p:cNvPr id="272387" name="Content Placeholder 2"/>
          <p:cNvSpPr>
            <a:spLocks noGrp="1"/>
          </p:cNvSpPr>
          <p:nvPr>
            <p:ph idx="1"/>
          </p:nvPr>
        </p:nvSpPr>
        <p:spPr>
          <a:xfrm>
            <a:off x="704088" y="1355980"/>
            <a:ext cx="5080826" cy="4525963"/>
          </a:xfrm>
        </p:spPr>
        <p:txBody>
          <a:bodyPr>
            <a:normAutofit/>
          </a:bodyPr>
          <a:lstStyle/>
          <a:p>
            <a:pPr eaLnBrk="1" hangingPunct="1"/>
            <a:r>
              <a:rPr lang="en-AU" sz="2400" dirty="0"/>
              <a:t>A dot map uses a </a:t>
            </a:r>
            <a:r>
              <a:rPr lang="en-AU" sz="2400" i="1" dirty="0"/>
              <a:t>dot</a:t>
            </a:r>
            <a:r>
              <a:rPr lang="en-AU" sz="2400" dirty="0"/>
              <a:t> to represent the number of a phenomenon found within the boundaries of a geographic area. In addition, the cartographer usually attempts to show the </a:t>
            </a:r>
            <a:r>
              <a:rPr lang="en-AU" sz="2400" b="1" u="sng" dirty="0"/>
              <a:t>pattern</a:t>
            </a:r>
            <a:r>
              <a:rPr lang="en-AU" sz="2400" dirty="0"/>
              <a:t> of distribution within the area by placing the dots where the phenomenon is most likely to occur.</a:t>
            </a:r>
            <a:br>
              <a:rPr lang="en-AU" sz="2400" dirty="0"/>
            </a:br>
            <a:endParaRPr lang="en-AU" sz="2400" dirty="0"/>
          </a:p>
        </p:txBody>
      </p:sp>
      <p:sp>
        <p:nvSpPr>
          <p:cNvPr id="272388" name="TextBox 4"/>
          <p:cNvSpPr txBox="1">
            <a:spLocks noChangeArrowheads="1"/>
          </p:cNvSpPr>
          <p:nvPr/>
        </p:nvSpPr>
        <p:spPr bwMode="auto">
          <a:xfrm>
            <a:off x="7464425" y="5445126"/>
            <a:ext cx="2603500" cy="366713"/>
          </a:xfrm>
          <a:prstGeom prst="rect">
            <a:avLst/>
          </a:prstGeom>
          <a:noFill/>
          <a:ln w="9525">
            <a:noFill/>
            <a:miter lim="800000"/>
            <a:headEnd/>
            <a:tailEnd/>
          </a:ln>
        </p:spPr>
        <p:txBody>
          <a:bodyPr wrap="none">
            <a:spAutoFit/>
          </a:bodyPr>
          <a:lstStyle/>
          <a:p>
            <a:r>
              <a:rPr lang="en-AU">
                <a:latin typeface="Arial" charset="0"/>
                <a:cs typeface="Arial" charset="0"/>
              </a:rPr>
              <a:t>Each dot = 1000 people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362E-47FB-4CA2-9C7C-A8DA40047487}"/>
              </a:ext>
            </a:extLst>
          </p:cNvPr>
          <p:cNvSpPr>
            <a:spLocks noGrp="1"/>
          </p:cNvSpPr>
          <p:nvPr>
            <p:ph type="title"/>
          </p:nvPr>
        </p:nvSpPr>
        <p:spPr>
          <a:xfrm>
            <a:off x="4596234" y="668228"/>
            <a:ext cx="6798541" cy="1675623"/>
          </a:xfrm>
        </p:spPr>
        <p:txBody>
          <a:bodyPr anchor="b">
            <a:normAutofit/>
          </a:bodyPr>
          <a:lstStyle/>
          <a:p>
            <a:pPr algn="ctr"/>
            <a:r>
              <a:rPr lang="en-AU" sz="4800" dirty="0"/>
              <a:t>Sustainable Development Goals</a:t>
            </a:r>
          </a:p>
        </p:txBody>
      </p:sp>
      <p:pic>
        <p:nvPicPr>
          <p:cNvPr id="5" name="Picture 4" descr="Person pointing on a map">
            <a:extLst>
              <a:ext uri="{FF2B5EF4-FFF2-40B4-BE49-F238E27FC236}">
                <a16:creationId xmlns:a16="http://schemas.microsoft.com/office/drawing/2014/main" id="{8573B471-5095-82BA-1088-8C47BA5302F0}"/>
              </a:ext>
            </a:extLst>
          </p:cNvPr>
          <p:cNvPicPr>
            <a:picLocks noChangeAspect="1"/>
          </p:cNvPicPr>
          <p:nvPr/>
        </p:nvPicPr>
        <p:blipFill rotWithShape="1">
          <a:blip r:embed="rId2"/>
          <a:srcRect l="23772" r="35383"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BC6F00E-4396-428F-B300-2DC38B61EB97}"/>
              </a:ext>
            </a:extLst>
          </p:cNvPr>
          <p:cNvSpPr>
            <a:spLocks noGrp="1"/>
          </p:cNvSpPr>
          <p:nvPr>
            <p:ph idx="1"/>
          </p:nvPr>
        </p:nvSpPr>
        <p:spPr>
          <a:xfrm>
            <a:off x="4553734" y="2409830"/>
            <a:ext cx="6798539" cy="3705217"/>
          </a:xfrm>
        </p:spPr>
        <p:txBody>
          <a:bodyPr>
            <a:normAutofit/>
          </a:bodyPr>
          <a:lstStyle/>
          <a:p>
            <a:r>
              <a:rPr lang="en-AU" sz="4400" dirty="0">
                <a:hlinkClick r:id="rId3"/>
              </a:rPr>
              <a:t>https://sdgs.un.org/topics</a:t>
            </a:r>
            <a:endParaRPr lang="en-AU" sz="4400" dirty="0"/>
          </a:p>
          <a:p>
            <a:endParaRPr lang="en-AU" sz="4400" dirty="0"/>
          </a:p>
          <a:p>
            <a:r>
              <a:rPr lang="en-AU" sz="4400" dirty="0"/>
              <a:t>Which topics relate to you now and in the future?</a:t>
            </a:r>
          </a:p>
        </p:txBody>
      </p:sp>
    </p:spTree>
    <p:extLst>
      <p:ext uri="{BB962C8B-B14F-4D97-AF65-F5344CB8AC3E}">
        <p14:creationId xmlns:p14="http://schemas.microsoft.com/office/powerpoint/2010/main" val="285619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pPr algn="ctr"/>
            <a:r>
              <a:rPr lang="en-AU" sz="4200" b="1">
                <a:effectLst>
                  <a:outerShdw blurRad="38100" dist="38100" dir="2700000" algn="tl">
                    <a:srgbClr val="000000">
                      <a:alpha val="43137"/>
                    </a:srgbClr>
                  </a:outerShdw>
                </a:effectLst>
              </a:rPr>
              <a:t>Contribute to the rate and extent of environmental change (land cover change)</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BFB548C-2B2A-0948-E0CF-F556FAC1AA49}"/>
              </a:ext>
            </a:extLst>
          </p:cNvPr>
          <p:cNvGraphicFramePr>
            <a:graphicFrameLocks noGrp="1"/>
          </p:cNvGraphicFramePr>
          <p:nvPr>
            <p:ph idx="1"/>
            <p:extLst>
              <p:ext uri="{D42A27DB-BD31-4B8C-83A1-F6EECF244321}">
                <p14:modId xmlns:p14="http://schemas.microsoft.com/office/powerpoint/2010/main" val="123313252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440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251316" cy="1807305"/>
          </a:xfrm>
        </p:spPr>
        <p:txBody>
          <a:bodyPr>
            <a:normAutofit/>
          </a:bodyPr>
          <a:lstStyle/>
          <a:p>
            <a:r>
              <a:rPr lang="en-US" b="1"/>
              <a:t>Environmental change</a:t>
            </a:r>
            <a:endParaRPr lang="en-AU" b="1"/>
          </a:p>
        </p:txBody>
      </p:sp>
      <p:sp>
        <p:nvSpPr>
          <p:cNvPr id="3" name="Content Placeholder 2"/>
          <p:cNvSpPr>
            <a:spLocks noGrp="1"/>
          </p:cNvSpPr>
          <p:nvPr>
            <p:ph idx="1"/>
          </p:nvPr>
        </p:nvSpPr>
        <p:spPr>
          <a:xfrm>
            <a:off x="266430" y="1931854"/>
            <a:ext cx="5962785" cy="3843666"/>
          </a:xfrm>
        </p:spPr>
        <p:txBody>
          <a:bodyPr>
            <a:normAutofit fontScale="92500" lnSpcReduction="20000"/>
          </a:bodyPr>
          <a:lstStyle/>
          <a:p>
            <a:r>
              <a:rPr lang="en-US" sz="3200" dirty="0"/>
              <a:t>Definition:</a:t>
            </a:r>
          </a:p>
          <a:p>
            <a:pPr marL="114300" indent="0">
              <a:buNone/>
            </a:pPr>
            <a:r>
              <a:rPr lang="en-US" sz="3200" b="1" i="1" dirty="0"/>
              <a:t>Environmental change is any alteration to an environment that disturbs natural ecological processes</a:t>
            </a:r>
          </a:p>
          <a:p>
            <a:pPr marL="114300" indent="0">
              <a:buNone/>
            </a:pPr>
            <a:endParaRPr lang="en-US" sz="1900" dirty="0"/>
          </a:p>
          <a:p>
            <a:pPr marL="114300" indent="0">
              <a:buNone/>
            </a:pPr>
            <a:endParaRPr lang="en-US" sz="1900" dirty="0"/>
          </a:p>
          <a:p>
            <a:pPr marL="114300" indent="0">
              <a:buNone/>
            </a:pPr>
            <a:r>
              <a:rPr lang="en-US" sz="1900" dirty="0"/>
              <a:t>Some environmental changes have positive and/or beneficial outcomes for humans. On the other hand, environmental changes can also have negative and/or detrimental effects, such as soil erosion, water and air pollution or climate change.</a:t>
            </a:r>
          </a:p>
        </p:txBody>
      </p:sp>
      <p:pic>
        <p:nvPicPr>
          <p:cNvPr id="5" name="Picture 4" descr="Cross section of young plant and roots">
            <a:extLst>
              <a:ext uri="{FF2B5EF4-FFF2-40B4-BE49-F238E27FC236}">
                <a16:creationId xmlns:a16="http://schemas.microsoft.com/office/drawing/2014/main" id="{16F5589F-48F4-F89A-473A-BAEC9D0BCEA1}"/>
              </a:ext>
            </a:extLst>
          </p:cNvPr>
          <p:cNvPicPr>
            <a:picLocks noChangeAspect="1"/>
          </p:cNvPicPr>
          <p:nvPr/>
        </p:nvPicPr>
        <p:blipFill rotWithShape="1">
          <a:blip r:embed="rId2"/>
          <a:srcRect l="3783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4340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2D53-645D-4235-B0C8-09B507475573}"/>
              </a:ext>
            </a:extLst>
          </p:cNvPr>
          <p:cNvSpPr>
            <a:spLocks noGrp="1"/>
          </p:cNvSpPr>
          <p:nvPr>
            <p:ph type="title"/>
          </p:nvPr>
        </p:nvSpPr>
        <p:spPr>
          <a:xfrm>
            <a:off x="635000" y="640823"/>
            <a:ext cx="3418659" cy="5583148"/>
          </a:xfrm>
        </p:spPr>
        <p:txBody>
          <a:bodyPr anchor="ctr">
            <a:normAutofit/>
          </a:bodyPr>
          <a:lstStyle/>
          <a:p>
            <a:pPr algn="ctr"/>
            <a:r>
              <a:rPr lang="en-AU" sz="5400" b="1" dirty="0">
                <a:solidFill>
                  <a:schemeClr val="accent2"/>
                </a:solidFill>
              </a:rPr>
              <a:t>BLAH</a:t>
            </a:r>
            <a:r>
              <a:rPr lang="en-AU" sz="5400" b="1" dirty="0">
                <a:solidFill>
                  <a:schemeClr val="accent1">
                    <a:lumMod val="50000"/>
                  </a:schemeClr>
                </a:solidFill>
              </a:rPr>
              <a:t> – State what BLAH stands for</a:t>
            </a:r>
          </a:p>
        </p:txBody>
      </p:sp>
      <p:graphicFrame>
        <p:nvGraphicFramePr>
          <p:cNvPr id="5" name="Content Placeholder 2">
            <a:extLst>
              <a:ext uri="{FF2B5EF4-FFF2-40B4-BE49-F238E27FC236}">
                <a16:creationId xmlns:a16="http://schemas.microsoft.com/office/drawing/2014/main" id="{4E51EAD3-F44C-7232-B093-AAEDCC7D80E8}"/>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805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7345" y="130095"/>
            <a:ext cx="6251110" cy="1783080"/>
          </a:xfrm>
        </p:spPr>
        <p:txBody>
          <a:bodyPr anchor="b">
            <a:normAutofit/>
          </a:bodyPr>
          <a:lstStyle/>
          <a:p>
            <a:pPr algn="ctr"/>
            <a:r>
              <a:rPr lang="en-AU" sz="4200" b="1" dirty="0"/>
              <a:t>Ecosystem Services provided by the Environment</a:t>
            </a:r>
          </a:p>
        </p:txBody>
      </p:sp>
      <p:pic>
        <p:nvPicPr>
          <p:cNvPr id="5" name="Picture 4" descr="Light bulb on green grass">
            <a:extLst>
              <a:ext uri="{FF2B5EF4-FFF2-40B4-BE49-F238E27FC236}">
                <a16:creationId xmlns:a16="http://schemas.microsoft.com/office/drawing/2014/main" id="{A843D769-A143-EF06-4D74-955FD26DF678}"/>
              </a:ext>
            </a:extLst>
          </p:cNvPr>
          <p:cNvPicPr>
            <a:picLocks noChangeAspect="1"/>
          </p:cNvPicPr>
          <p:nvPr/>
        </p:nvPicPr>
        <p:blipFill rotWithShape="1">
          <a:blip r:embed="rId2"/>
          <a:srcRect l="30971" r="236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p:cNvSpPr>
            <a:spLocks noGrp="1"/>
          </p:cNvSpPr>
          <p:nvPr>
            <p:ph idx="1"/>
          </p:nvPr>
        </p:nvSpPr>
        <p:spPr>
          <a:xfrm>
            <a:off x="4928839" y="2706624"/>
            <a:ext cx="6620033" cy="3483864"/>
          </a:xfrm>
        </p:spPr>
        <p:txBody>
          <a:bodyPr>
            <a:normAutofit/>
          </a:bodyPr>
          <a:lstStyle/>
          <a:p>
            <a:r>
              <a:rPr lang="en-AU" sz="4000" dirty="0"/>
              <a:t>Humans have the ability to degrade  (reduce; breakdown) the environment  to such an extent that  the ecosystem services  on which we rely become threatened.</a:t>
            </a:r>
          </a:p>
          <a:p>
            <a:pPr marL="114300" indent="0">
              <a:buNone/>
            </a:pPr>
            <a:endParaRPr lang="en-AU" sz="2200" dirty="0"/>
          </a:p>
        </p:txBody>
      </p:sp>
    </p:spTree>
    <p:extLst>
      <p:ext uri="{BB962C8B-B14F-4D97-AF65-F5344CB8AC3E}">
        <p14:creationId xmlns:p14="http://schemas.microsoft.com/office/powerpoint/2010/main" val="408526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biodersity loss"/>
          <p:cNvPicPr/>
          <p:nvPr/>
        </p:nvPicPr>
        <p:blipFill>
          <a:blip r:embed="rId2">
            <a:extLst>
              <a:ext uri="{28A0092B-C50C-407E-A947-70E740481C1C}">
                <a14:useLocalDpi xmlns:a14="http://schemas.microsoft.com/office/drawing/2010/main" val="0"/>
              </a:ext>
            </a:extLst>
          </a:blip>
          <a:srcRect/>
          <a:stretch>
            <a:fillRect/>
          </a:stretch>
        </p:blipFill>
        <p:spPr bwMode="auto">
          <a:xfrm>
            <a:off x="1631505" y="116633"/>
            <a:ext cx="7330251" cy="6741368"/>
          </a:xfrm>
          <a:prstGeom prst="rect">
            <a:avLst/>
          </a:prstGeom>
          <a:noFill/>
          <a:ln>
            <a:noFill/>
          </a:ln>
        </p:spPr>
      </p:pic>
    </p:spTree>
    <p:extLst>
      <p:ext uri="{BB962C8B-B14F-4D97-AF65-F5344CB8AC3E}">
        <p14:creationId xmlns:p14="http://schemas.microsoft.com/office/powerpoint/2010/main" val="11732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54FC-C540-4DB4-8354-B70E2B059515}"/>
              </a:ext>
            </a:extLst>
          </p:cNvPr>
          <p:cNvSpPr>
            <a:spLocks noGrp="1"/>
          </p:cNvSpPr>
          <p:nvPr>
            <p:ph type="title"/>
          </p:nvPr>
        </p:nvSpPr>
        <p:spPr>
          <a:xfrm>
            <a:off x="121920" y="301117"/>
            <a:ext cx="11948160" cy="1325563"/>
          </a:xfrm>
        </p:spPr>
        <p:txBody>
          <a:bodyPr>
            <a:noAutofit/>
          </a:bodyPr>
          <a:lstStyle/>
          <a:p>
            <a:pPr algn="ctr"/>
            <a:r>
              <a:rPr lang="en-AU" sz="7200"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Dear Future Generations: Sorry. </a:t>
            </a:r>
            <a:endParaRPr lang="en-AU" sz="7200" dirty="0">
              <a:solidFill>
                <a:schemeClr val="accent4">
                  <a:lumMod val="75000"/>
                </a:schemeClr>
              </a:solidFill>
            </a:endParaRPr>
          </a:p>
        </p:txBody>
      </p:sp>
      <p:sp>
        <p:nvSpPr>
          <p:cNvPr id="3" name="Content Placeholder 2">
            <a:extLst>
              <a:ext uri="{FF2B5EF4-FFF2-40B4-BE49-F238E27FC236}">
                <a16:creationId xmlns:a16="http://schemas.microsoft.com/office/drawing/2014/main" id="{0C393758-1A2D-133D-B39C-EB31C28AA832}"/>
              </a:ext>
            </a:extLst>
          </p:cNvPr>
          <p:cNvSpPr>
            <a:spLocks noGrp="1"/>
          </p:cNvSpPr>
          <p:nvPr>
            <p:ph idx="1"/>
          </p:nvPr>
        </p:nvSpPr>
        <p:spPr>
          <a:xfrm>
            <a:off x="838200" y="1853057"/>
            <a:ext cx="10515600" cy="4351338"/>
          </a:xfrm>
        </p:spPr>
        <p:txBody>
          <a:bodyPr>
            <a:normAutofit lnSpcReduction="10000"/>
          </a:bodyPr>
          <a:lstStyle/>
          <a:p>
            <a:r>
              <a:rPr lang="en-AU" dirty="0">
                <a:hlinkClick r:id="rId2"/>
              </a:rPr>
              <a:t>https://www.youtube.com/watch?v=eRLJscAlk1M</a:t>
            </a:r>
            <a:endParaRPr lang="en-AU" dirty="0"/>
          </a:p>
          <a:p>
            <a:pPr marL="342900" lvl="0" indent="-342900">
              <a:lnSpc>
                <a:spcPct val="115000"/>
              </a:lnSpc>
              <a:buFont typeface="Symbol" panose="05050102010706020507" pitchFamily="18" charset="2"/>
              <a:buChar char=""/>
            </a:pPr>
            <a:r>
              <a:rPr lang="en-AU" sz="1800" dirty="0">
                <a:latin typeface="Calibri" panose="020F0502020204030204" pitchFamily="34" charset="0"/>
                <a:ea typeface="Calibri" panose="020F0502020204030204" pitchFamily="34" charset="0"/>
                <a:cs typeface="Times New Roman" panose="02020603050405020304" pitchFamily="18" charset="0"/>
              </a:rPr>
              <a:t>T</a:t>
            </a:r>
            <a:r>
              <a:rPr lang="en-AU" sz="1800" dirty="0">
                <a:effectLst/>
                <a:latin typeface="Calibri" panose="020F0502020204030204" pitchFamily="34" charset="0"/>
                <a:ea typeface="Calibri" panose="020F0502020204030204" pitchFamily="34" charset="0"/>
                <a:cs typeface="Times New Roman" panose="02020603050405020304" pitchFamily="18" charset="0"/>
              </a:rPr>
              <a:t>his was uploaded in 2015; think about predictions made/what has happened since then (especially post-COVID-19).</a:t>
            </a:r>
            <a:endParaRPr lang="en-A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latin typeface="Calibri" panose="020F0502020204030204" pitchFamily="34" charset="0"/>
                <a:ea typeface="Calibri" panose="020F0502020204030204" pitchFamily="34" charset="0"/>
                <a:cs typeface="Times New Roman" panose="02020603050405020304" pitchFamily="18" charset="0"/>
              </a:rPr>
              <a:t>Has been</a:t>
            </a:r>
            <a:r>
              <a:rPr lang="en-AU" sz="1800" dirty="0">
                <a:effectLst/>
                <a:latin typeface="Calibri" panose="020F0502020204030204" pitchFamily="34" charset="0"/>
                <a:ea typeface="Calibri" panose="020F0502020204030204" pitchFamily="34" charset="0"/>
                <a:cs typeface="Times New Roman" panose="02020603050405020304" pitchFamily="18" charset="0"/>
              </a:rPr>
              <a:t> 160 652 comments have been posted about the YouTube video.</a:t>
            </a:r>
            <a:endParaRPr lang="en-A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Use the </a:t>
            </a:r>
            <a:r>
              <a:rPr lang="en-AU" sz="3600" dirty="0">
                <a:effectLst/>
                <a:latin typeface="Calibri" panose="020F0502020204030204" pitchFamily="34" charset="0"/>
                <a:ea typeface="Calibri" panose="020F0502020204030204" pitchFamily="34" charset="0"/>
                <a:cs typeface="Times New Roman" panose="02020603050405020304" pitchFamily="18" charset="0"/>
              </a:rPr>
              <a:t>think-pair-share strategy, </a:t>
            </a:r>
            <a:r>
              <a:rPr lang="en-AU" sz="1800" dirty="0">
                <a:effectLst/>
                <a:latin typeface="Calibri" panose="020F0502020204030204" pitchFamily="34" charset="0"/>
                <a:ea typeface="Calibri" panose="020F0502020204030204" pitchFamily="34" charset="0"/>
                <a:cs typeface="Times New Roman" panose="02020603050405020304" pitchFamily="18" charset="0"/>
              </a:rPr>
              <a:t>starting with students individually writing a 50 word comment about what they heard and/or saw in the video.</a:t>
            </a:r>
          </a:p>
          <a:p>
            <a:pPr marL="342900" lvl="0" indent="-342900">
              <a:lnSpc>
                <a:spcPct val="115000"/>
              </a:lnSpc>
              <a:spcAft>
                <a:spcPts val="10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 Ask students to share their comments with a partner and then expand the discussion to include the whole class. </a:t>
            </a:r>
          </a:p>
          <a:p>
            <a:pPr marL="342900" lvl="0" indent="-342900">
              <a:lnSpc>
                <a:spcPct val="115000"/>
              </a:lnSpc>
              <a:spcAft>
                <a:spcPts val="1000"/>
              </a:spcAft>
              <a:buFont typeface="Symbol" panose="05050102010706020507" pitchFamily="18" charset="2"/>
              <a:buChar char=""/>
            </a:pPr>
            <a:r>
              <a:rPr lang="en-AU" sz="1800" dirty="0">
                <a:latin typeface="Calibri" panose="020F0502020204030204" pitchFamily="34" charset="0"/>
                <a:ea typeface="Calibri" panose="020F0502020204030204" pitchFamily="34" charset="0"/>
                <a:cs typeface="Times New Roman" panose="02020603050405020304" pitchFamily="18" charset="0"/>
              </a:rPr>
              <a:t>What is the </a:t>
            </a:r>
            <a:r>
              <a:rPr lang="en-AU" sz="1800" dirty="0">
                <a:effectLst/>
                <a:latin typeface="Calibri" panose="020F0502020204030204" pitchFamily="34" charset="0"/>
                <a:ea typeface="Calibri" panose="020F0502020204030204" pitchFamily="34" charset="0"/>
                <a:cs typeface="Times New Roman" panose="02020603050405020304" pitchFamily="18" charset="0"/>
              </a:rPr>
              <a:t>concept of sustainability and consider the impact humans are having on the sustainability of the planet.</a:t>
            </a:r>
            <a:endParaRPr lang="en-A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AU" dirty="0"/>
          </a:p>
        </p:txBody>
      </p:sp>
    </p:spTree>
    <p:extLst>
      <p:ext uri="{BB962C8B-B14F-4D97-AF65-F5344CB8AC3E}">
        <p14:creationId xmlns:p14="http://schemas.microsoft.com/office/powerpoint/2010/main" val="4229426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1257</Words>
  <Application>Microsoft Office PowerPoint</Application>
  <PresentationFormat>Widescreen</PresentationFormat>
  <Paragraphs>103</Paragraphs>
  <Slides>33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ADLaM Display</vt:lpstr>
      <vt:lpstr>Amasis MT Pro Black</vt:lpstr>
      <vt:lpstr>Arial</vt:lpstr>
      <vt:lpstr>Calibri</vt:lpstr>
      <vt:lpstr>Calibri Light</vt:lpstr>
      <vt:lpstr>Symbol</vt:lpstr>
      <vt:lpstr>Wingdings</vt:lpstr>
      <vt:lpstr>Office Theme</vt:lpstr>
      <vt:lpstr>Examples of  Challenges to Sustainability</vt:lpstr>
      <vt:lpstr>Biodiversity</vt:lpstr>
      <vt:lpstr>Anthropogenic Biomes</vt:lpstr>
      <vt:lpstr>Contribute to the rate and extent of environmental change (land cover change)</vt:lpstr>
      <vt:lpstr>Environmental change</vt:lpstr>
      <vt:lpstr>BLAH – State what BLAH stands for</vt:lpstr>
      <vt:lpstr>Ecosystem Services provided by the Environment</vt:lpstr>
      <vt:lpstr>PowerPoint Presentation</vt:lpstr>
      <vt:lpstr>Dear Future Generations: Sorry. </vt:lpstr>
      <vt:lpstr>Your Task </vt:lpstr>
      <vt:lpstr>Sustainability</vt:lpstr>
      <vt:lpstr>Ecosystem - Definition</vt:lpstr>
      <vt:lpstr>How are environments classified?</vt:lpstr>
      <vt:lpstr>Types of environments</vt:lpstr>
      <vt:lpstr>PowerPoint Presentation</vt:lpstr>
      <vt:lpstr>Processes of land cover change</vt:lpstr>
      <vt:lpstr>Deforestation</vt:lpstr>
      <vt:lpstr>Expansion and intensification of agriculture</vt:lpstr>
      <vt:lpstr>Land and soil degradation </vt:lpstr>
      <vt:lpstr>Mining</vt:lpstr>
      <vt:lpstr>Land reclamation</vt:lpstr>
      <vt:lpstr>Growth of urban settlements</vt:lpstr>
      <vt:lpstr>PowerPoint Presentation</vt:lpstr>
      <vt:lpstr>PowerPoint Presentation</vt:lpstr>
      <vt:lpstr>PowerPoint Presentation</vt:lpstr>
      <vt:lpstr>PowerPoint Presentation</vt:lpstr>
      <vt:lpstr>PowerPoint Presentation</vt:lpstr>
      <vt:lpstr>PowerPoint Presentation</vt:lpstr>
      <vt:lpstr>Choropleth Map</vt:lpstr>
      <vt:lpstr>Choropleth map</vt:lpstr>
      <vt:lpstr>Proportional Symbol Maps</vt:lpstr>
      <vt:lpstr>Dot Distribution Maps</vt:lpstr>
      <vt:lpstr>Sustainable Development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Examples of  Challenges to Sustainability</dc:title>
  <dc:creator>RINTOUL Brooke [Narrogin Senior High School]</dc:creator>
  <cp:lastModifiedBy>RINTOUL Brooke [Narrogin Senior High School]</cp:lastModifiedBy>
  <cp:revision>1</cp:revision>
  <dcterms:created xsi:type="dcterms:W3CDTF">2024-02-14T02:02:32Z</dcterms:created>
  <dcterms:modified xsi:type="dcterms:W3CDTF">2024-02-14T02:17:57Z</dcterms:modified>
</cp:coreProperties>
</file>